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57" r:id="rId3"/>
    <p:sldId id="258" r:id="rId4"/>
    <p:sldId id="259" r:id="rId5"/>
    <p:sldId id="260" r:id="rId6"/>
    <p:sldId id="261" r:id="rId7"/>
    <p:sldId id="262" r:id="rId8"/>
    <p:sldId id="266" r:id="rId9"/>
    <p:sldId id="265" r:id="rId10"/>
    <p:sldId id="264" r:id="rId11"/>
    <p:sldId id="267" r:id="rId12"/>
    <p:sldId id="268" r:id="rId13"/>
    <p:sldId id="269" r:id="rId14"/>
    <p:sldId id="275" r:id="rId15"/>
    <p:sldId id="276" r:id="rId16"/>
    <p:sldId id="272" r:id="rId17"/>
    <p:sldId id="273" r:id="rId18"/>
    <p:sldId id="274" r:id="rId19"/>
    <p:sldId id="277"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CCFF"/>
    <a:srgbClr val="990000"/>
    <a:srgbClr val="F5F5A9"/>
    <a:srgbClr val="00B050"/>
    <a:srgbClr val="EFEFAF"/>
    <a:srgbClr val="CBE4BA"/>
    <a:srgbClr val="FFFF99"/>
    <a:srgbClr val="D60093"/>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366" y="1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B8552F46-5C41-4890-A68D-3A9BB0158730}" type="slidenum">
              <a:rPr lang="ru-RU"/>
              <a:pPr>
                <a:defRPr/>
              </a:pPr>
              <a:t>‹#›</a:t>
            </a:fld>
            <a:endParaRPr lang="ru-RU"/>
          </a:p>
        </p:txBody>
      </p:sp>
    </p:spTree>
  </p:cSld>
  <p:clrMapOvr>
    <a:masterClrMapping/>
  </p:clrMapOvr>
  <p:transition spd="slow" advClick="0">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18D15D1-B61E-49A9-928A-C6CD1D18F8A8}" type="slidenum">
              <a:rPr lang="ru-RU"/>
              <a:pPr>
                <a:defRPr/>
              </a:pPr>
              <a:t>‹#›</a:t>
            </a:fld>
            <a:endParaRPr lang="ru-RU"/>
          </a:p>
        </p:txBody>
      </p:sp>
    </p:spTree>
  </p:cSld>
  <p:clrMapOvr>
    <a:masterClrMapping/>
  </p:clrMapOvr>
  <p:transition spd="slow" advClick="0">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EABF949-64DD-4E84-85FA-64A236182081}" type="slidenum">
              <a:rPr lang="ru-RU"/>
              <a:pPr>
                <a:defRPr/>
              </a:pPr>
              <a:t>‹#›</a:t>
            </a:fld>
            <a:endParaRPr lang="ru-RU"/>
          </a:p>
        </p:txBody>
      </p:sp>
    </p:spTree>
  </p:cSld>
  <p:clrMapOvr>
    <a:masterClrMapping/>
  </p:clrMapOvr>
  <p:transition spd="slow" advClick="0">
    <p:strips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F9042B0F-305F-44FC-8500-638D43B719BF}" type="slidenum">
              <a:rPr lang="ru-RU"/>
              <a:pPr>
                <a:defRPr/>
              </a:pPr>
              <a:t>‹#›</a:t>
            </a:fld>
            <a:endParaRPr lang="ru-RU"/>
          </a:p>
        </p:txBody>
      </p:sp>
    </p:spTree>
  </p:cSld>
  <p:clrMapOvr>
    <a:masterClrMapping/>
  </p:clrMapOvr>
  <p:transition spd="slow" advClick="0">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pPr>
              <a:defRPr/>
            </a:pPr>
            <a:endParaRPr lang="ru-RU"/>
          </a:p>
        </p:txBody>
      </p:sp>
      <p:sp>
        <p:nvSpPr>
          <p:cNvPr id="7" name="Rectangle 5"/>
          <p:cNvSpPr>
            <a:spLocks noGrp="1" noChangeArrowheads="1"/>
          </p:cNvSpPr>
          <p:nvPr>
            <p:ph type="ftr" sz="quarter" idx="11"/>
          </p:nvPr>
        </p:nvSpPr>
        <p:spPr>
          <a:ln/>
        </p:spPr>
        <p:txBody>
          <a:bodyPr/>
          <a:lstStyle>
            <a:lvl1pPr>
              <a:defRPr/>
            </a:lvl1pPr>
          </a:lstStyle>
          <a:p>
            <a:pPr>
              <a:defRPr/>
            </a:pPr>
            <a:endParaRPr lang="ru-RU"/>
          </a:p>
        </p:txBody>
      </p:sp>
      <p:sp>
        <p:nvSpPr>
          <p:cNvPr id="8" name="Rectangle 6"/>
          <p:cNvSpPr>
            <a:spLocks noGrp="1" noChangeArrowheads="1"/>
          </p:cNvSpPr>
          <p:nvPr>
            <p:ph type="sldNum" sz="quarter" idx="12"/>
          </p:nvPr>
        </p:nvSpPr>
        <p:spPr>
          <a:ln/>
        </p:spPr>
        <p:txBody>
          <a:bodyPr/>
          <a:lstStyle>
            <a:lvl1pPr>
              <a:defRPr/>
            </a:lvl1pPr>
          </a:lstStyle>
          <a:p>
            <a:pPr>
              <a:defRPr/>
            </a:pPr>
            <a:fld id="{71A3891D-13B0-4276-B2DF-F4CFA675CFC0}" type="slidenum">
              <a:rPr lang="ru-RU"/>
              <a:pPr>
                <a:defRPr/>
              </a:pPr>
              <a:t>‹#›</a:t>
            </a:fld>
            <a:endParaRPr lang="ru-RU"/>
          </a:p>
        </p:txBody>
      </p:sp>
    </p:spTree>
  </p:cSld>
  <p:clrMapOvr>
    <a:masterClrMapping/>
  </p:clrMapOvr>
  <p:transition spd="slow" advClick="0">
    <p:strips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457200" y="1600200"/>
            <a:ext cx="4038600" cy="4525963"/>
          </a:xfrm>
        </p:spPr>
        <p:txBody>
          <a:bodyPr/>
          <a:lstStyle/>
          <a:p>
            <a:pPr lvl="0"/>
            <a:endParaRPr lang="ru-RU" noProof="0"/>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B15FE2D-C145-48FD-91DD-E90383EE3A96}"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2E1FFE5-E41B-44A1-AF7B-FEB6D6ED1C3F}" type="slidenum">
              <a:rPr lang="ru-RU"/>
              <a:pPr>
                <a:defRPr/>
              </a:pPr>
              <a:t>‹#›</a:t>
            </a:fld>
            <a:endParaRPr lang="ru-RU"/>
          </a:p>
        </p:txBody>
      </p:sp>
    </p:spTree>
  </p:cSld>
  <p:clrMapOvr>
    <a:masterClrMapping/>
  </p:clrMapOvr>
  <p:transition spd="slow" advClick="0">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A03750B-C990-4C5A-AA74-ADBCD3E4E30B}" type="slidenum">
              <a:rPr lang="ru-RU"/>
              <a:pPr>
                <a:defRPr/>
              </a:pPr>
              <a:t>‹#›</a:t>
            </a:fld>
            <a:endParaRPr lang="ru-RU"/>
          </a:p>
        </p:txBody>
      </p:sp>
    </p:spTree>
  </p:cSld>
  <p:clrMapOvr>
    <a:masterClrMapping/>
  </p:clrMapOvr>
  <p:transition spd="slow" advClick="0">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B57C41DC-6460-45AA-98B8-163E42900793}" type="slidenum">
              <a:rPr lang="ru-RU"/>
              <a:pPr>
                <a:defRPr/>
              </a:pPr>
              <a:t>‹#›</a:t>
            </a:fld>
            <a:endParaRPr lang="ru-RU"/>
          </a:p>
        </p:txBody>
      </p:sp>
    </p:spTree>
  </p:cSld>
  <p:clrMapOvr>
    <a:masterClrMapping/>
  </p:clrMapOvr>
  <p:transition spd="slow" advClick="0">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BC863FE0-0420-4377-8169-BE9B228C2134}" type="slidenum">
              <a:rPr lang="ru-RU"/>
              <a:pPr>
                <a:defRPr/>
              </a:pPr>
              <a:t>‹#›</a:t>
            </a:fld>
            <a:endParaRPr lang="ru-RU"/>
          </a:p>
        </p:txBody>
      </p:sp>
    </p:spTree>
  </p:cSld>
  <p:clrMapOvr>
    <a:masterClrMapping/>
  </p:clrMapOvr>
  <p:transition spd="slow" advClick="0">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6DE96B2C-3B60-46E1-A475-28E21416EF4D}" type="slidenum">
              <a:rPr lang="ru-RU"/>
              <a:pPr>
                <a:defRPr/>
              </a:pPr>
              <a:t>‹#›</a:t>
            </a:fld>
            <a:endParaRPr lang="ru-RU"/>
          </a:p>
        </p:txBody>
      </p:sp>
    </p:spTree>
  </p:cSld>
  <p:clrMapOvr>
    <a:masterClrMapping/>
  </p:clrMapOvr>
  <p:transition spd="slow" advClick="0">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4D9A47F9-44FA-4C47-AF91-39082EBAE842}" type="slidenum">
              <a:rPr lang="ru-RU"/>
              <a:pPr>
                <a:defRPr/>
              </a:pPr>
              <a:t>‹#›</a:t>
            </a:fld>
            <a:endParaRPr lang="ru-RU"/>
          </a:p>
        </p:txBody>
      </p:sp>
    </p:spTree>
  </p:cSld>
  <p:clrMapOvr>
    <a:masterClrMapping/>
  </p:clrMapOvr>
  <p:transition spd="slow" advClick="0">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F597C9C-15F9-40E8-9890-264690F1F27B}" type="slidenum">
              <a:rPr lang="ru-RU"/>
              <a:pPr>
                <a:defRPr/>
              </a:pPr>
              <a:t>‹#›</a:t>
            </a:fld>
            <a:endParaRPr lang="ru-RU"/>
          </a:p>
        </p:txBody>
      </p:sp>
    </p:spTree>
  </p:cSld>
  <p:clrMapOvr>
    <a:masterClrMapping/>
  </p:clrMapOvr>
  <p:transition spd="slow" advClick="0">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38EF846-1238-43A0-9ECE-12E9A5C5953F}" type="slidenum">
              <a:rPr lang="ru-RU"/>
              <a:pPr>
                <a:defRPr/>
              </a:pPr>
              <a:t>‹#›</a:t>
            </a:fld>
            <a:endParaRPr lang="ru-RU"/>
          </a:p>
        </p:txBody>
      </p:sp>
    </p:spTree>
  </p:cSld>
  <p:clrMapOvr>
    <a:masterClrMapping/>
  </p:clrMapOvr>
  <p:transition spd="slow" advClick="0">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5DF0198-BC72-42EF-B94B-0E18C214A8C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advClick="0">
    <p:strips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descr="Голубая тисненая бумага"/>
          <p:cNvSpPr>
            <a:spLocks noGrp="1" noChangeArrowheads="1"/>
          </p:cNvSpPr>
          <p:nvPr>
            <p:ph type="title"/>
          </p:nvPr>
        </p:nvSpPr>
        <p:spPr>
          <a:xfrm>
            <a:off x="468313" y="260350"/>
            <a:ext cx="8229600" cy="1143000"/>
          </a:xfrm>
          <a:blipFill dpi="0" rotWithShape="0">
            <a:blip r:embed="rId2" cstate="print"/>
            <a:srcRect/>
            <a:tile tx="0" ty="0" sx="100000" sy="100000" flip="none" algn="tl"/>
          </a:blipFill>
          <a:ln w="57150" cmpd="thickThin">
            <a:pattFill prst="sphere">
              <a:fgClr>
                <a:schemeClr val="tx1"/>
              </a:fgClr>
              <a:bgClr>
                <a:srgbClr val="FFFFFF"/>
              </a:bgClr>
            </a:pattFill>
          </a:ln>
        </p:spPr>
        <p:txBody>
          <a:bodyPr/>
          <a:lstStyle/>
          <a:p>
            <a:r>
              <a:rPr lang="ru-RU" sz="1600" b="1" smtClean="0"/>
              <a:t>Берегиня Аркасівської спадщини</a:t>
            </a:r>
            <a:br>
              <a:rPr lang="ru-RU" sz="1600" b="1" smtClean="0"/>
            </a:br>
            <a:r>
              <a:rPr lang="ru-RU" sz="1600" b="1" smtClean="0"/>
              <a:t>Погорєлова Валентина Сергіївна-</a:t>
            </a:r>
            <a:r>
              <a:rPr lang="ru-RU" sz="1400" smtClean="0"/>
              <a:t/>
            </a:r>
            <a:br>
              <a:rPr lang="ru-RU" sz="1400" smtClean="0"/>
            </a:br>
            <a:r>
              <a:rPr lang="ru-RU" sz="1400" smtClean="0"/>
              <a:t>учитель української мови та літератури, керівник літературно- краєзнавчого гуртка «Аркасівці». Спеціаліст вищої категорії, учитель- методист. Нагороджена Грамотами обласного управління, районного відділу освіти, районної та обласної ради</a:t>
            </a:r>
          </a:p>
        </p:txBody>
      </p:sp>
      <p:sp>
        <p:nvSpPr>
          <p:cNvPr id="2051" name="Rectangle 6"/>
          <p:cNvSpPr>
            <a:spLocks noGrp="1" noChangeArrowheads="1"/>
          </p:cNvSpPr>
          <p:nvPr>
            <p:ph type="body" sz="half" idx="2"/>
          </p:nvPr>
        </p:nvSpPr>
        <p:spPr>
          <a:xfrm>
            <a:off x="5219700" y="1557338"/>
            <a:ext cx="4038600" cy="4525962"/>
          </a:xfrm>
        </p:spPr>
        <p:txBody>
          <a:bodyPr/>
          <a:lstStyle/>
          <a:p>
            <a:pPr marL="1714500" lvl="3" indent="-342900">
              <a:buFontTx/>
              <a:buNone/>
            </a:pPr>
            <a:r>
              <a:rPr lang="uk-UA" sz="1400" smtClean="0"/>
              <a:t>Стаж роботи - 41 рік</a:t>
            </a:r>
          </a:p>
          <a:p>
            <a:pPr marL="1714500" lvl="3" indent="-342900">
              <a:buFontTx/>
              <a:buNone/>
            </a:pPr>
            <a:r>
              <a:rPr lang="uk-UA" sz="1400" smtClean="0"/>
              <a:t>Учитель вищої категорії</a:t>
            </a:r>
          </a:p>
          <a:p>
            <a:pPr marL="1714500" lvl="3" indent="-342900">
              <a:buFontTx/>
              <a:buNone/>
            </a:pPr>
            <a:endParaRPr lang="uk-UA" sz="1400" smtClean="0"/>
          </a:p>
          <a:p>
            <a:pPr marL="1714500" lvl="3" indent="-342900">
              <a:buFontTx/>
              <a:buNone/>
            </a:pPr>
            <a:endParaRPr lang="ru-RU" sz="1400" smtClean="0"/>
          </a:p>
        </p:txBody>
      </p:sp>
      <p:pic>
        <p:nvPicPr>
          <p:cNvPr id="2052" name="Picture 7" descr="Валентина"/>
          <p:cNvPicPr>
            <a:picLocks noChangeAspect="1" noChangeArrowheads="1"/>
          </p:cNvPicPr>
          <p:nvPr>
            <p:ph sz="half" idx="1"/>
          </p:nvPr>
        </p:nvPicPr>
        <p:blipFill>
          <a:blip r:embed="rId3" cstate="print"/>
          <a:srcRect/>
          <a:stretch>
            <a:fillRect/>
          </a:stretch>
        </p:blipFill>
        <p:spPr>
          <a:xfrm>
            <a:off x="468313" y="1628775"/>
            <a:ext cx="4032250" cy="4494213"/>
          </a:xfrm>
          <a:solidFill>
            <a:schemeClr val="folHlink"/>
          </a:solidFill>
          <a:ln w="57150" cmpd="thickThin">
            <a:pattFill prst="sphere">
              <a:fgClr>
                <a:schemeClr val="hlink"/>
              </a:fgClr>
              <a:bgClr>
                <a:srgbClr val="FFFFFF"/>
              </a:bgClr>
            </a:pattFill>
          </a:ln>
        </p:spPr>
      </p:pic>
      <p:sp>
        <p:nvSpPr>
          <p:cNvPr id="2053" name="AutoShape 8" descr="Голубая тисненая бумага"/>
          <p:cNvSpPr>
            <a:spLocks noChangeArrowheads="1"/>
          </p:cNvSpPr>
          <p:nvPr/>
        </p:nvSpPr>
        <p:spPr bwMode="auto">
          <a:xfrm>
            <a:off x="4427538" y="1628775"/>
            <a:ext cx="4537075" cy="4681538"/>
          </a:xfrm>
          <a:prstGeom prst="verticalScroll">
            <a:avLst>
              <a:gd name="adj" fmla="val 12500"/>
            </a:avLst>
          </a:prstGeom>
          <a:blipFill dpi="0" rotWithShape="0">
            <a:blip r:embed="rId2" cstate="print"/>
            <a:srcRect/>
            <a:tile tx="0" ty="0" sx="100000" sy="100000" flip="none" algn="tl"/>
          </a:blipFill>
          <a:ln w="28575">
            <a:pattFill prst="sphere">
              <a:fgClr>
                <a:schemeClr val="tx1"/>
              </a:fgClr>
              <a:bgClr>
                <a:srgbClr val="FFFFFF"/>
              </a:bgClr>
            </a:pattFill>
            <a:round/>
            <a:headEnd/>
            <a:tailEnd/>
          </a:ln>
        </p:spPr>
        <p:txBody>
          <a:bodyPr wrap="none" anchor="ctr"/>
          <a:lstStyle/>
          <a:p>
            <a:endParaRPr lang="uk-UA" sz="1400"/>
          </a:p>
        </p:txBody>
      </p:sp>
      <p:sp>
        <p:nvSpPr>
          <p:cNvPr id="2054" name="Text Box 11"/>
          <p:cNvSpPr txBox="1">
            <a:spLocks noChangeArrowheads="1"/>
          </p:cNvSpPr>
          <p:nvPr/>
        </p:nvSpPr>
        <p:spPr bwMode="auto">
          <a:xfrm>
            <a:off x="5357813" y="1785938"/>
            <a:ext cx="3332162" cy="415925"/>
          </a:xfrm>
          <a:prstGeom prst="rect">
            <a:avLst/>
          </a:prstGeom>
          <a:solidFill>
            <a:srgbClr val="FFFF66"/>
          </a:solidFill>
          <a:ln w="19050">
            <a:pattFill prst="sphere">
              <a:fgClr>
                <a:schemeClr val="tx1"/>
              </a:fgClr>
              <a:bgClr>
                <a:srgbClr val="FFFFFF"/>
              </a:bgClr>
            </a:pattFill>
            <a:miter lim="800000"/>
            <a:headEnd/>
            <a:tailEnd/>
          </a:ln>
        </p:spPr>
        <p:txBody>
          <a:bodyPr>
            <a:spAutoFit/>
          </a:bodyPr>
          <a:lstStyle/>
          <a:p>
            <a:r>
              <a:rPr lang="uk-UA" sz="1000">
                <a:solidFill>
                  <a:srgbClr val="0000FF"/>
                </a:solidFill>
              </a:rPr>
              <a:t>Проблемне питання: </a:t>
            </a:r>
            <a:r>
              <a:rPr lang="uk-UA" sz="1000" b="1">
                <a:solidFill>
                  <a:srgbClr val="0000FF"/>
                </a:solidFill>
              </a:rPr>
              <a:t>“Виховання духовності на основі дослідницько-краєзнавчої  роботи”</a:t>
            </a:r>
          </a:p>
        </p:txBody>
      </p:sp>
      <p:sp>
        <p:nvSpPr>
          <p:cNvPr id="2055" name="Text Box 12"/>
          <p:cNvSpPr txBox="1">
            <a:spLocks noChangeArrowheads="1"/>
          </p:cNvSpPr>
          <p:nvPr/>
        </p:nvSpPr>
        <p:spPr bwMode="auto">
          <a:xfrm>
            <a:off x="5219700" y="2276475"/>
            <a:ext cx="3225800" cy="3925888"/>
          </a:xfrm>
          <a:prstGeom prst="rect">
            <a:avLst/>
          </a:prstGeom>
          <a:noFill/>
          <a:ln w="9525">
            <a:noFill/>
            <a:miter lim="800000"/>
            <a:headEnd/>
            <a:tailEnd/>
          </a:ln>
        </p:spPr>
        <p:txBody>
          <a:bodyPr>
            <a:spAutoFit/>
          </a:bodyPr>
          <a:lstStyle/>
          <a:p>
            <a:pPr>
              <a:spcBef>
                <a:spcPct val="50000"/>
              </a:spcBef>
            </a:pPr>
            <a:r>
              <a:rPr lang="uk-UA" sz="1200">
                <a:solidFill>
                  <a:srgbClr val="0000FF"/>
                </a:solidFill>
              </a:rPr>
              <a:t>  Її учні є переможцями і призерами, активними учасниками Всеукраїської краєзнавчої конференції 2008-2012рр. ”Мій рідний край, моя земля очима сучасників( “Живимось з Аркасівських джерел”, “Віддати честь переможцям”),,,експедиції “Історія міст і сіл України”, “Із попелу забуття”(“Стоїть над Інгулом село моє рідне”).Проводить        Проводить цікаву позакласну роботу: свята мови, писемності, літературні вечори, конференції, творчі вітальні, Дні Пам”яті, зустрічі з краєзнавцями, науковцями, письменниками Миколаївщини з питання вивчення Аркасіани, літератури рідного краю. Автор багатьох публікацій в районних, обласних газетах, журналах (“Відкритий урок”, “Краєзнавчий альманах”). Навчає 20 учнів: 55% мають достатній і високий рівень знань з мови, 72% - з літератури.</a:t>
            </a:r>
            <a:endParaRPr lang="ru-RU" sz="1200">
              <a:solidFill>
                <a:srgbClr val="0000FF"/>
              </a:solidFill>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1"/>
          <p:cNvSpPr>
            <a:spLocks noGrp="1" noChangeArrowheads="1"/>
          </p:cNvSpPr>
          <p:nvPr>
            <p:ph type="title" idx="4294967295"/>
          </p:nvPr>
        </p:nvSpPr>
        <p:spPr>
          <a:solidFill>
            <a:srgbClr val="B7E7B7"/>
          </a:solidFill>
          <a:ln>
            <a:solidFill>
              <a:schemeClr val="hlink"/>
            </a:solidFill>
          </a:ln>
        </p:spPr>
        <p:txBody>
          <a:bodyPr/>
          <a:lstStyle/>
          <a:p>
            <a:pPr eaLnBrk="1" hangingPunct="1"/>
            <a:r>
              <a:rPr lang="uk-UA" sz="2400" b="1" smtClean="0">
                <a:latin typeface="Georgia" pitchFamily="18" charset="0"/>
              </a:rPr>
              <a:t>Аркасова музика - Шевченкова душа</a:t>
            </a:r>
            <a:endParaRPr lang="ru-RU" sz="2400" b="1" smtClean="0">
              <a:latin typeface="Georgia" pitchFamily="18" charset="0"/>
            </a:endParaRPr>
          </a:p>
        </p:txBody>
      </p:sp>
      <p:pic>
        <p:nvPicPr>
          <p:cNvPr id="11267" name="Picture 14" descr="Фото0596"/>
          <p:cNvPicPr>
            <a:picLocks noChangeAspect="1" noChangeArrowheads="1"/>
          </p:cNvPicPr>
          <p:nvPr>
            <p:ph type="clipArt" sz="half" idx="4294967295"/>
          </p:nvPr>
        </p:nvPicPr>
        <p:blipFill>
          <a:blip r:embed="rId2" cstate="print"/>
          <a:srcRect/>
          <a:stretch>
            <a:fillRect/>
          </a:stretch>
        </p:blipFill>
        <p:spPr>
          <a:xfrm>
            <a:off x="785813" y="1785938"/>
            <a:ext cx="3394075" cy="4525962"/>
          </a:xfrm>
          <a:ln>
            <a:solidFill>
              <a:schemeClr val="hlink"/>
            </a:solidFill>
          </a:ln>
        </p:spPr>
      </p:pic>
      <p:sp>
        <p:nvSpPr>
          <p:cNvPr id="11268" name="Rectangle 13"/>
          <p:cNvSpPr>
            <a:spLocks noGrp="1" noChangeArrowheads="1"/>
          </p:cNvSpPr>
          <p:nvPr>
            <p:ph type="body" sz="half" idx="4294967295"/>
          </p:nvPr>
        </p:nvSpPr>
        <p:spPr>
          <a:xfrm>
            <a:off x="4648200" y="1600200"/>
            <a:ext cx="4038600" cy="4829175"/>
          </a:xfrm>
          <a:solidFill>
            <a:srgbClr val="B7E7B7"/>
          </a:solidFill>
          <a:ln>
            <a:solidFill>
              <a:schemeClr val="hlink"/>
            </a:solidFill>
          </a:ln>
        </p:spPr>
        <p:txBody>
          <a:bodyPr/>
          <a:lstStyle/>
          <a:p>
            <a:pPr eaLnBrk="1" hangingPunct="1">
              <a:lnSpc>
                <a:spcPct val="80000"/>
              </a:lnSpc>
            </a:pPr>
            <a:endParaRPr lang="uk-UA" sz="600" b="1" i="1" smtClean="0">
              <a:solidFill>
                <a:schemeClr val="hlink"/>
              </a:solidFill>
              <a:latin typeface="Georgia" pitchFamily="18" charset="0"/>
            </a:endParaRPr>
          </a:p>
          <a:p>
            <a:pPr eaLnBrk="1" hangingPunct="1">
              <a:lnSpc>
                <a:spcPct val="80000"/>
              </a:lnSpc>
            </a:pPr>
            <a:endParaRPr lang="uk-UA" sz="600" b="1" i="1" smtClean="0">
              <a:solidFill>
                <a:schemeClr val="hlink"/>
              </a:solidFill>
              <a:latin typeface="Georgia" pitchFamily="18" charset="0"/>
            </a:endParaRPr>
          </a:p>
          <a:p>
            <a:pPr eaLnBrk="1" hangingPunct="1">
              <a:lnSpc>
                <a:spcPct val="80000"/>
              </a:lnSpc>
              <a:buFontTx/>
              <a:buNone/>
            </a:pPr>
            <a:r>
              <a:rPr lang="uk-UA" sz="800" b="1" i="1" smtClean="0">
                <a:solidFill>
                  <a:schemeClr val="hlink"/>
                </a:solidFill>
                <a:latin typeface="Georgia" pitchFamily="18" charset="0"/>
              </a:rPr>
              <a:t>                    </a:t>
            </a:r>
            <a:r>
              <a:rPr lang="uk-UA" sz="1400" i="1" smtClean="0">
                <a:solidFill>
                  <a:schemeClr val="hlink"/>
                </a:solidFill>
                <a:latin typeface="Georgia" pitchFamily="18" charset="0"/>
              </a:rPr>
              <a:t>Прабабуся Богданки Тиць працювала  у пана Аркаса гувернанткою внука Миколи Аркаса – Колі. Тож пам</a:t>
            </a:r>
            <a:r>
              <a:rPr lang="en-US" sz="1400" i="1" smtClean="0">
                <a:solidFill>
                  <a:schemeClr val="hlink"/>
                </a:solidFill>
                <a:latin typeface="Georgia" pitchFamily="18" charset="0"/>
              </a:rPr>
              <a:t>’</a:t>
            </a:r>
            <a:r>
              <a:rPr lang="uk-UA" sz="1400" i="1" smtClean="0">
                <a:solidFill>
                  <a:schemeClr val="hlink"/>
                </a:solidFill>
                <a:latin typeface="Georgia" pitchFamily="18" charset="0"/>
              </a:rPr>
              <a:t>ятає, чому нещастя покритки, осудженої батьками і всіма людьми,так тривожило Миколу Миколайовича. Читав Кобзаря натрудженому селянству, і про що ж думав сам? Чи не про долю своєї доньки Оксани, яка народила поза шлюбом від місцевого вчителя, а деякі ще стверджують - від конюха</a:t>
            </a:r>
          </a:p>
          <a:p>
            <a:pPr eaLnBrk="1" hangingPunct="1">
              <a:lnSpc>
                <a:spcPct val="80000"/>
              </a:lnSpc>
              <a:buFontTx/>
              <a:buNone/>
            </a:pPr>
            <a:r>
              <a:rPr lang="uk-UA" sz="1400" i="1" smtClean="0">
                <a:solidFill>
                  <a:schemeClr val="hlink"/>
                </a:solidFill>
                <a:latin typeface="Georgia" pitchFamily="18" charset="0"/>
              </a:rPr>
              <a:t>            Батько приховав гріх, усиновивши її дитину,щоб не повторив долю Івася –сина Шевченкової Катерини, бо ж важко жити байстрюкові.</a:t>
            </a:r>
          </a:p>
          <a:p>
            <a:pPr eaLnBrk="1" hangingPunct="1">
              <a:lnSpc>
                <a:spcPct val="80000"/>
              </a:lnSpc>
              <a:buFontTx/>
              <a:buNone/>
            </a:pPr>
            <a:r>
              <a:rPr lang="uk-UA" sz="1400" i="1" smtClean="0">
                <a:solidFill>
                  <a:schemeClr val="hlink"/>
                </a:solidFill>
                <a:latin typeface="Georgia" pitchFamily="18" charset="0"/>
              </a:rPr>
              <a:t>                    </a:t>
            </a:r>
            <a:r>
              <a:rPr lang="uk-UA" sz="1400" i="1" smtClean="0">
                <a:solidFill>
                  <a:schemeClr val="hlink"/>
                </a:solidFill>
              </a:rPr>
              <a:t>А Оксана Аркас неодноразово повторювала свою долю у ролі Катерини в однойменній опері на сцені Миколаївської «Просвіти». Часто бувала в Христофорівці. «Оксана, – так розповіла нам Матвієнко Г.Ф., мама якої працювала в економії Аркасів, – така щира, гарна, закохана в пісню, була улюбленицею молоді села».</a:t>
            </a:r>
            <a:r>
              <a:rPr lang="uk-UA" sz="1400" b="1" i="1" smtClean="0">
                <a:solidFill>
                  <a:schemeClr val="hlink"/>
                </a:solidFill>
                <a:latin typeface="Georgia" pitchFamily="18" charset="0"/>
              </a:rPr>
              <a:t>    </a:t>
            </a:r>
            <a:endParaRPr lang="ru-RU" sz="1400" b="1" i="1" smtClean="0">
              <a:solidFill>
                <a:schemeClr val="hlink"/>
              </a:solidFill>
              <a:latin typeface="Georgia" pitchFamily="18" charset="0"/>
            </a:endParaRPr>
          </a:p>
        </p:txBody>
      </p:sp>
    </p:spTree>
  </p:cSld>
  <p:clrMapOvr>
    <a:masterClrMapping/>
  </p:clrMapOvr>
  <p:transition spd="slow" advClick="0" advTm="30359">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title"/>
          </p:nvPr>
        </p:nvSpPr>
        <p:spPr>
          <a:xfrm>
            <a:off x="1428750" y="5072063"/>
            <a:ext cx="6215063" cy="1214437"/>
          </a:xfrm>
          <a:solidFill>
            <a:srgbClr val="99CCFF"/>
          </a:solidFill>
        </p:spPr>
        <p:txBody>
          <a:bodyPr/>
          <a:lstStyle/>
          <a:p>
            <a:pPr algn="ctr" eaLnBrk="1" hangingPunct="1">
              <a:defRPr/>
            </a:pPr>
            <a:r>
              <a:rPr lang="ru-RU" sz="2400" i="1" dirty="0" err="1" smtClean="0">
                <a:effectLst>
                  <a:outerShdw blurRad="38100" dist="38100" dir="2700000" algn="tl">
                    <a:srgbClr val="000000">
                      <a:alpha val="43137"/>
                    </a:srgbClr>
                  </a:outerShdw>
                </a:effectLst>
                <a:latin typeface="Arial Narrow" pitchFamily="34" charset="0"/>
              </a:rPr>
              <a:t>Христофорівська</a:t>
            </a:r>
            <a:r>
              <a:rPr lang="ru-RU" sz="2400" i="1" dirty="0" smtClean="0">
                <a:effectLst>
                  <a:outerShdw blurRad="38100" dist="38100" dir="2700000" algn="tl">
                    <a:srgbClr val="000000">
                      <a:alpha val="43137"/>
                    </a:srgbClr>
                  </a:outerShdw>
                </a:effectLst>
                <a:latin typeface="Arial Narrow" pitchFamily="34" charset="0"/>
              </a:rPr>
              <a:t> школа, </a:t>
            </a:r>
            <a:r>
              <a:rPr lang="ru-RU" sz="2400" i="1" dirty="0" err="1" smtClean="0">
                <a:effectLst>
                  <a:outerShdw blurRad="38100" dist="38100" dir="2700000" algn="tl">
                    <a:srgbClr val="000000">
                      <a:alpha val="43137"/>
                    </a:srgbClr>
                  </a:outerShdw>
                </a:effectLst>
                <a:latin typeface="Arial Narrow" pitchFamily="34" charset="0"/>
              </a:rPr>
              <a:t>побудована</a:t>
            </a:r>
            <a:r>
              <a:rPr lang="ru-RU" sz="2400" i="1" dirty="0" smtClean="0">
                <a:effectLst>
                  <a:outerShdw blurRad="38100" dist="38100" dir="2700000" algn="tl">
                    <a:srgbClr val="000000">
                      <a:alpha val="43137"/>
                    </a:srgbClr>
                  </a:outerShdw>
                </a:effectLst>
                <a:latin typeface="Arial Narrow" pitchFamily="34" charset="0"/>
              </a:rPr>
              <a:t> на </a:t>
            </a:r>
            <a:r>
              <a:rPr lang="ru-RU" sz="2400" i="1" dirty="0" err="1" smtClean="0">
                <a:effectLst>
                  <a:outerShdw blurRad="38100" dist="38100" dir="2700000" algn="tl">
                    <a:srgbClr val="000000">
                      <a:alpha val="43137"/>
                    </a:srgbClr>
                  </a:outerShdw>
                </a:effectLst>
                <a:latin typeface="Arial Narrow" pitchFamily="34" charset="0"/>
              </a:rPr>
              <a:t>фундаменті</a:t>
            </a:r>
            <a:r>
              <a:rPr lang="ru-RU" sz="2400" i="1" dirty="0" smtClean="0">
                <a:effectLst>
                  <a:outerShdw blurRad="38100" dist="38100" dir="2700000" algn="tl">
                    <a:srgbClr val="000000">
                      <a:alpha val="43137"/>
                    </a:srgbClr>
                  </a:outerShdw>
                </a:effectLst>
                <a:latin typeface="Arial Narrow" pitchFamily="34" charset="0"/>
              </a:rPr>
              <a:t> </a:t>
            </a:r>
            <a:r>
              <a:rPr lang="ru-RU" sz="2400" i="1" dirty="0" err="1" smtClean="0">
                <a:effectLst>
                  <a:outerShdw blurRad="38100" dist="38100" dir="2700000" algn="tl">
                    <a:srgbClr val="000000">
                      <a:alpha val="43137"/>
                    </a:srgbClr>
                  </a:outerShdw>
                </a:effectLst>
                <a:latin typeface="Arial Narrow" pitchFamily="34" charset="0"/>
              </a:rPr>
              <a:t>маєтку</a:t>
            </a:r>
            <a:r>
              <a:rPr lang="ru-RU" sz="2400" i="1" dirty="0" smtClean="0">
                <a:effectLst>
                  <a:outerShdw blurRad="38100" dist="38100" dir="2700000" algn="tl">
                    <a:srgbClr val="000000">
                      <a:alpha val="43137"/>
                    </a:srgbClr>
                  </a:outerShdw>
                </a:effectLst>
                <a:latin typeface="Arial Narrow" pitchFamily="34" charset="0"/>
              </a:rPr>
              <a:t> </a:t>
            </a:r>
            <a:r>
              <a:rPr lang="ru-RU" sz="2400" i="1" dirty="0" err="1" smtClean="0">
                <a:effectLst>
                  <a:outerShdw blurRad="38100" dist="38100" dir="2700000" algn="tl">
                    <a:srgbClr val="000000">
                      <a:alpha val="43137"/>
                    </a:srgbClr>
                  </a:outerShdw>
                </a:effectLst>
                <a:latin typeface="Arial Narrow" pitchFamily="34" charset="0"/>
              </a:rPr>
              <a:t>М.Аркаса</a:t>
            </a:r>
            <a:r>
              <a:rPr lang="ru-RU" sz="2400" i="1" dirty="0" smtClean="0">
                <a:effectLst>
                  <a:outerShdw blurRad="38100" dist="38100" dir="2700000" algn="tl">
                    <a:srgbClr val="000000">
                      <a:alpha val="43137"/>
                    </a:srgbClr>
                  </a:outerShdw>
                </a:effectLst>
                <a:latin typeface="Arial Narrow" pitchFamily="34" charset="0"/>
              </a:rPr>
              <a:t>.</a:t>
            </a:r>
            <a:br>
              <a:rPr lang="ru-RU" sz="2400" i="1" dirty="0" smtClean="0">
                <a:effectLst>
                  <a:outerShdw blurRad="38100" dist="38100" dir="2700000" algn="tl">
                    <a:srgbClr val="000000">
                      <a:alpha val="43137"/>
                    </a:srgbClr>
                  </a:outerShdw>
                </a:effectLst>
                <a:latin typeface="Arial Narrow" pitchFamily="34" charset="0"/>
              </a:rPr>
            </a:br>
            <a:r>
              <a:rPr lang="uk-UA" sz="2400" i="1" dirty="0" smtClean="0">
                <a:effectLst>
                  <a:outerShdw blurRad="38100" dist="38100" dir="2700000" algn="tl">
                    <a:srgbClr val="000000">
                      <a:alpha val="43137"/>
                    </a:srgbClr>
                  </a:outerShdw>
                </a:effectLst>
                <a:latin typeface="Arial Narrow" pitchFamily="34" charset="0"/>
              </a:rPr>
              <a:t>60-70 роки</a:t>
            </a:r>
            <a:endParaRPr lang="ru-RU" dirty="0" smtClean="0"/>
          </a:p>
        </p:txBody>
      </p:sp>
      <p:pic>
        <p:nvPicPr>
          <p:cNvPr id="12291" name="Picture 2" descr="getImage (4)"/>
          <p:cNvPicPr>
            <a:picLocks noGrp="1" noChangeAspect="1" noChangeArrowheads="1"/>
          </p:cNvPicPr>
          <p:nvPr>
            <p:ph type="pic" idx="1"/>
          </p:nvPr>
        </p:nvPicPr>
        <p:blipFill>
          <a:blip r:embed="rId2" cstate="print"/>
          <a:srcRect l="16145" r="16145"/>
          <a:stretch>
            <a:fillRect/>
          </a:stretch>
        </p:blipFill>
        <p:spPr>
          <a:noFill/>
          <a:ln w="76200">
            <a:solidFill>
              <a:srgbClr val="00B050"/>
            </a:solidFill>
          </a:ln>
        </p:spPr>
      </p:pic>
    </p:spTree>
  </p:cSld>
  <p:clrMapOvr>
    <a:masterClrMapping/>
  </p:clrMapOvr>
  <p:transition spd="slow" advClick="0" advTm="15125">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etImage (6)"/>
          <p:cNvPicPr>
            <a:picLocks noChangeAspect="1" noChangeArrowheads="1"/>
          </p:cNvPicPr>
          <p:nvPr/>
        </p:nvPicPr>
        <p:blipFill>
          <a:blip r:embed="rId2" cstate="print"/>
          <a:srcRect/>
          <a:stretch>
            <a:fillRect/>
          </a:stretch>
        </p:blipFill>
        <p:spPr bwMode="auto">
          <a:xfrm>
            <a:off x="428596" y="571480"/>
            <a:ext cx="4143375" cy="2955925"/>
          </a:xfrm>
          <a:prstGeom prst="rect">
            <a:avLst/>
          </a:prstGeom>
          <a:solidFill>
            <a:srgbClr val="FFFFFF">
              <a:shade val="85000"/>
            </a:srgbClr>
          </a:solidFill>
          <a:ln w="88900" cap="sq">
            <a:solidFill>
              <a:srgbClr val="F5F5A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1" name="Picture 3" descr="PB070666"/>
          <p:cNvPicPr>
            <a:picLocks noChangeAspect="1" noChangeArrowheads="1"/>
          </p:cNvPicPr>
          <p:nvPr/>
        </p:nvPicPr>
        <p:blipFill>
          <a:blip r:embed="rId3" cstate="print"/>
          <a:srcRect t="16574"/>
          <a:stretch>
            <a:fillRect/>
          </a:stretch>
        </p:blipFill>
        <p:spPr bwMode="auto">
          <a:xfrm>
            <a:off x="285720" y="3714752"/>
            <a:ext cx="4357687" cy="2881313"/>
          </a:xfrm>
          <a:prstGeom prst="rect">
            <a:avLst/>
          </a:prstGeom>
          <a:solidFill>
            <a:srgbClr val="FFFFFF">
              <a:shade val="85000"/>
            </a:srgbClr>
          </a:solidFill>
          <a:ln w="88900" cap="sq">
            <a:solidFill>
              <a:srgbClr val="F5F5A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292" name="Рисунок 3" descr="IMG_20190319_094736.jpg"/>
          <p:cNvPicPr>
            <a:picLocks noChangeAspect="1"/>
          </p:cNvPicPr>
          <p:nvPr/>
        </p:nvPicPr>
        <p:blipFill>
          <a:blip r:embed="rId4" cstate="print"/>
          <a:srcRect/>
          <a:stretch>
            <a:fillRect/>
          </a:stretch>
        </p:blipFill>
        <p:spPr bwMode="auto">
          <a:xfrm>
            <a:off x="5072063" y="642938"/>
            <a:ext cx="3429000" cy="4572000"/>
          </a:xfrm>
          <a:prstGeom prst="rect">
            <a:avLst/>
          </a:prstGeom>
          <a:ln>
            <a:noFill/>
          </a:ln>
          <a:effectLst>
            <a:outerShdw blurRad="292100" dist="139700" dir="2700000" algn="tl" rotWithShape="0">
              <a:srgbClr val="333333">
                <a:alpha val="65000"/>
              </a:srgbClr>
            </a:outerShdw>
          </a:effectLst>
        </p:spPr>
      </p:pic>
      <p:sp>
        <p:nvSpPr>
          <p:cNvPr id="13317" name="TextBox 4"/>
          <p:cNvSpPr txBox="1">
            <a:spLocks noChangeArrowheads="1"/>
          </p:cNvSpPr>
          <p:nvPr/>
        </p:nvSpPr>
        <p:spPr bwMode="auto">
          <a:xfrm>
            <a:off x="4786313" y="5786438"/>
            <a:ext cx="4143375" cy="400050"/>
          </a:xfrm>
          <a:prstGeom prst="rect">
            <a:avLst/>
          </a:prstGeom>
          <a:solidFill>
            <a:srgbClr val="FFC000"/>
          </a:solidFill>
          <a:ln w="9525">
            <a:noFill/>
            <a:miter lim="800000"/>
            <a:headEnd/>
            <a:tailEnd/>
          </a:ln>
        </p:spPr>
        <p:txBody>
          <a:bodyPr>
            <a:spAutoFit/>
          </a:bodyPr>
          <a:lstStyle/>
          <a:p>
            <a:pPr algn="ctr"/>
            <a:r>
              <a:rPr lang="uk-UA" sz="2000" b="1" i="1"/>
              <a:t>Христофорівська ЗОШ </a:t>
            </a:r>
            <a:r>
              <a:rPr lang="en-US" sz="2000" b="1" i="1"/>
              <a:t>I-III </a:t>
            </a:r>
            <a:r>
              <a:rPr lang="uk-UA" sz="2000" b="1" i="1"/>
              <a:t>ст.</a:t>
            </a:r>
            <a:endParaRPr lang="ru-RU" sz="2000" b="1" i="1"/>
          </a:p>
        </p:txBody>
      </p:sp>
    </p:spTree>
  </p:cSld>
  <p:clrMapOvr>
    <a:masterClrMapping/>
  </p:clrMapOvr>
  <p:transition spd="slow" advClick="0" advTm="15218">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Рисунок 1" descr="received_282061722710039.jpeg"/>
          <p:cNvPicPr>
            <a:picLocks noChangeAspect="1"/>
          </p:cNvPicPr>
          <p:nvPr/>
        </p:nvPicPr>
        <p:blipFill>
          <a:blip r:embed="rId2" cstate="print"/>
          <a:srcRect/>
          <a:stretch>
            <a:fillRect/>
          </a:stretch>
        </p:blipFill>
        <p:spPr bwMode="auto">
          <a:xfrm>
            <a:off x="642910" y="428604"/>
            <a:ext cx="3786187" cy="4997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315" name="Рисунок 2" descr="received_271174580438016.jpeg"/>
          <p:cNvPicPr>
            <a:picLocks noChangeAspect="1"/>
          </p:cNvPicPr>
          <p:nvPr/>
        </p:nvPicPr>
        <p:blipFill>
          <a:blip r:embed="rId3" cstate="print"/>
          <a:srcRect/>
          <a:stretch>
            <a:fillRect/>
          </a:stretch>
        </p:blipFill>
        <p:spPr bwMode="auto">
          <a:xfrm>
            <a:off x="4929190" y="500042"/>
            <a:ext cx="3714750"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advTm="20454">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descr="received_282061722710039.jpeg"/>
          <p:cNvPicPr>
            <a:picLocks noChangeAspect="1"/>
          </p:cNvPicPr>
          <p:nvPr/>
        </p:nvPicPr>
        <p:blipFill>
          <a:blip r:embed="rId2" cstate="print"/>
          <a:stretch>
            <a:fillRect/>
          </a:stretch>
        </p:blipFill>
        <p:spPr bwMode="auto">
          <a:xfrm>
            <a:off x="714547" y="571480"/>
            <a:ext cx="3696890" cy="4929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3" name="Рисунок 2" descr="received_271174580438016.jpeg"/>
          <p:cNvPicPr>
            <a:picLocks noChangeAspect="1"/>
          </p:cNvPicPr>
          <p:nvPr/>
        </p:nvPicPr>
        <p:blipFill>
          <a:blip r:embed="rId3" cstate="print"/>
          <a:srcRect/>
          <a:stretch>
            <a:fillRect/>
          </a:stretch>
        </p:blipFill>
        <p:spPr bwMode="auto">
          <a:xfrm>
            <a:off x="5000628" y="642918"/>
            <a:ext cx="3643313" cy="4857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advTm="20500">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descr="received_282061722710039.jpeg"/>
          <p:cNvPicPr>
            <a:picLocks noChangeAspect="1"/>
          </p:cNvPicPr>
          <p:nvPr/>
        </p:nvPicPr>
        <p:blipFill>
          <a:blip r:embed="rId2" cstate="print"/>
          <a:stretch>
            <a:fillRect/>
          </a:stretch>
        </p:blipFill>
        <p:spPr bwMode="auto">
          <a:xfrm>
            <a:off x="571472" y="642918"/>
            <a:ext cx="3626556" cy="4929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3" name="Рисунок 2" descr="received_271174580438016.jpeg"/>
          <p:cNvPicPr>
            <a:picLocks noChangeAspect="1"/>
          </p:cNvPicPr>
          <p:nvPr/>
        </p:nvPicPr>
        <p:blipFill>
          <a:blip r:embed="rId3" cstate="print"/>
          <a:stretch>
            <a:fillRect/>
          </a:stretch>
        </p:blipFill>
        <p:spPr bwMode="auto">
          <a:xfrm>
            <a:off x="4643438" y="1643050"/>
            <a:ext cx="4107650" cy="3080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advTm="20360">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Рисунок 3" descr="received_2318530338386916.jpeg"/>
          <p:cNvPicPr>
            <a:picLocks noChangeAspect="1"/>
          </p:cNvPicPr>
          <p:nvPr/>
        </p:nvPicPr>
        <p:blipFill>
          <a:blip r:embed="rId2" cstate="print"/>
          <a:srcRect/>
          <a:stretch>
            <a:fillRect/>
          </a:stretch>
        </p:blipFill>
        <p:spPr bwMode="auto">
          <a:xfrm>
            <a:off x="500034" y="142852"/>
            <a:ext cx="3809967" cy="2857476"/>
          </a:xfrm>
          <a:prstGeom prst="rect">
            <a:avLst/>
          </a:prstGeom>
          <a:ln w="190500" cap="sq">
            <a:solidFill>
              <a:srgbClr val="F5F5A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387" name="Рисунок 4" descr="received_2318530338386916.jpeg"/>
          <p:cNvPicPr>
            <a:picLocks noChangeAspect="1"/>
          </p:cNvPicPr>
          <p:nvPr/>
        </p:nvPicPr>
        <p:blipFill>
          <a:blip r:embed="rId3" cstate="print"/>
          <a:srcRect/>
          <a:stretch>
            <a:fillRect/>
          </a:stretch>
        </p:blipFill>
        <p:spPr bwMode="auto">
          <a:xfrm>
            <a:off x="4786314" y="142852"/>
            <a:ext cx="3643338" cy="2877552"/>
          </a:xfrm>
          <a:prstGeom prst="rect">
            <a:avLst/>
          </a:prstGeom>
          <a:ln w="190500" cap="sq">
            <a:solidFill>
              <a:srgbClr val="F5F5A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388" name="Рисунок 5" descr="received_2318530338386916.jpeg"/>
          <p:cNvPicPr>
            <a:picLocks noChangeAspect="1"/>
          </p:cNvPicPr>
          <p:nvPr/>
        </p:nvPicPr>
        <p:blipFill>
          <a:blip r:embed="rId4" cstate="print"/>
          <a:srcRect/>
          <a:stretch>
            <a:fillRect/>
          </a:stretch>
        </p:blipFill>
        <p:spPr bwMode="auto">
          <a:xfrm>
            <a:off x="285720" y="3500438"/>
            <a:ext cx="2969477" cy="3000375"/>
          </a:xfrm>
          <a:prstGeom prst="rect">
            <a:avLst/>
          </a:prstGeom>
          <a:ln w="190500" cap="sq">
            <a:solidFill>
              <a:srgbClr val="F5F5A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389" name="Рисунок 6" descr="received_2318530338386916.jpeg"/>
          <p:cNvPicPr>
            <a:picLocks noChangeAspect="1"/>
          </p:cNvPicPr>
          <p:nvPr/>
        </p:nvPicPr>
        <p:blipFill>
          <a:blip r:embed="rId5" cstate="print"/>
          <a:srcRect/>
          <a:stretch>
            <a:fillRect/>
          </a:stretch>
        </p:blipFill>
        <p:spPr bwMode="auto">
          <a:xfrm>
            <a:off x="3500430" y="3429000"/>
            <a:ext cx="2324122" cy="3002804"/>
          </a:xfrm>
          <a:prstGeom prst="rect">
            <a:avLst/>
          </a:prstGeom>
          <a:ln w="190500" cap="sq">
            <a:solidFill>
              <a:srgbClr val="F5F5A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6" descr="received_2318530338386916.jpeg"/>
          <p:cNvPicPr>
            <a:picLocks noChangeAspect="1"/>
          </p:cNvPicPr>
          <p:nvPr/>
        </p:nvPicPr>
        <p:blipFill>
          <a:blip r:embed="rId6" cstate="print"/>
          <a:srcRect/>
          <a:stretch>
            <a:fillRect/>
          </a:stretch>
        </p:blipFill>
        <p:spPr bwMode="auto">
          <a:xfrm>
            <a:off x="6215074" y="3357562"/>
            <a:ext cx="2442932" cy="31797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415" name="TextBox 6"/>
          <p:cNvSpPr txBox="1">
            <a:spLocks noChangeArrowheads="1"/>
          </p:cNvSpPr>
          <p:nvPr/>
        </p:nvSpPr>
        <p:spPr bwMode="auto">
          <a:xfrm>
            <a:off x="2857500" y="3000375"/>
            <a:ext cx="3143250" cy="369888"/>
          </a:xfrm>
          <a:prstGeom prst="rect">
            <a:avLst/>
          </a:prstGeom>
          <a:solidFill>
            <a:srgbClr val="99CCFF"/>
          </a:solidFill>
          <a:ln w="9525">
            <a:noFill/>
            <a:miter lim="800000"/>
            <a:headEnd/>
            <a:tailEnd/>
          </a:ln>
        </p:spPr>
        <p:txBody>
          <a:bodyPr>
            <a:spAutoFit/>
          </a:bodyPr>
          <a:lstStyle/>
          <a:p>
            <a:pPr algn="ctr"/>
            <a:r>
              <a:rPr lang="uk-UA" b="1"/>
              <a:t>Художник </a:t>
            </a:r>
            <a:r>
              <a:rPr lang="uk-UA" b="1" i="1"/>
              <a:t>Бєлосвєт М.І.</a:t>
            </a:r>
            <a:endParaRPr lang="ru-RU" b="1" i="1"/>
          </a:p>
        </p:txBody>
      </p:sp>
    </p:spTree>
  </p:cSld>
  <p:clrMapOvr>
    <a:masterClrMapping/>
  </p:clrMapOvr>
  <p:transition spd="slow" advClick="0" advTm="40734">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Рисунок 3" descr="received_2318530338386916.jpeg"/>
          <p:cNvPicPr>
            <a:picLocks noChangeAspect="1"/>
          </p:cNvPicPr>
          <p:nvPr/>
        </p:nvPicPr>
        <p:blipFill>
          <a:blip r:embed="rId2" cstate="print"/>
          <a:srcRect/>
          <a:stretch>
            <a:fillRect/>
          </a:stretch>
        </p:blipFill>
        <p:spPr bwMode="auto">
          <a:xfrm>
            <a:off x="571472" y="214290"/>
            <a:ext cx="3643338" cy="2732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received_2318530338386916.jpeg"/>
          <p:cNvPicPr>
            <a:picLocks noChangeAspect="1"/>
          </p:cNvPicPr>
          <p:nvPr/>
        </p:nvPicPr>
        <p:blipFill>
          <a:blip r:embed="rId3" cstate="print"/>
          <a:stretch>
            <a:fillRect/>
          </a:stretch>
        </p:blipFill>
        <p:spPr>
          <a:xfrm>
            <a:off x="5286380" y="428604"/>
            <a:ext cx="2928958" cy="35738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412" name="Рисунок 5" descr="received_2318530338386916.jpeg"/>
          <p:cNvPicPr>
            <a:picLocks noChangeAspect="1"/>
          </p:cNvPicPr>
          <p:nvPr/>
        </p:nvPicPr>
        <p:blipFill>
          <a:blip r:embed="rId4" cstate="print"/>
          <a:srcRect/>
          <a:stretch>
            <a:fillRect/>
          </a:stretch>
        </p:blipFill>
        <p:spPr bwMode="auto">
          <a:xfrm>
            <a:off x="500034" y="3357562"/>
            <a:ext cx="3786188" cy="28400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8437" name="TextBox 5"/>
          <p:cNvSpPr txBox="1">
            <a:spLocks noChangeArrowheads="1"/>
          </p:cNvSpPr>
          <p:nvPr/>
        </p:nvSpPr>
        <p:spPr bwMode="auto">
          <a:xfrm>
            <a:off x="4708525" y="4643438"/>
            <a:ext cx="3992563" cy="1200150"/>
          </a:xfrm>
          <a:prstGeom prst="rect">
            <a:avLst/>
          </a:prstGeom>
          <a:solidFill>
            <a:srgbClr val="99CCFF"/>
          </a:solidFill>
          <a:ln w="9525">
            <a:noFill/>
            <a:miter lim="800000"/>
            <a:headEnd/>
            <a:tailEnd/>
          </a:ln>
        </p:spPr>
        <p:txBody>
          <a:bodyPr wrap="none">
            <a:spAutoFit/>
          </a:bodyPr>
          <a:lstStyle/>
          <a:p>
            <a:pPr algn="ctr"/>
            <a:r>
              <a:rPr lang="uk-UA" sz="3600" b="1"/>
              <a:t>Художник</a:t>
            </a:r>
          </a:p>
          <a:p>
            <a:pPr algn="ctr"/>
            <a:r>
              <a:rPr lang="uk-UA" sz="3600" b="1" i="1"/>
              <a:t>Москаленко В.Є.</a:t>
            </a:r>
            <a:endParaRPr lang="ru-RU" sz="3600" b="1" i="1"/>
          </a:p>
        </p:txBody>
      </p:sp>
    </p:spTree>
  </p:cSld>
  <p:clrMapOvr>
    <a:masterClrMapping/>
  </p:clrMapOvr>
  <p:transition spd="slow" advClick="0" advTm="35390">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6"/>
          <p:cNvSpPr txBox="1">
            <a:spLocks noChangeArrowheads="1"/>
          </p:cNvSpPr>
          <p:nvPr/>
        </p:nvSpPr>
        <p:spPr bwMode="auto">
          <a:xfrm>
            <a:off x="357188" y="2214563"/>
            <a:ext cx="4572000" cy="2678112"/>
          </a:xfrm>
          <a:prstGeom prst="rect">
            <a:avLst/>
          </a:prstGeom>
          <a:solidFill>
            <a:schemeClr val="accent1">
              <a:lumMod val="75000"/>
            </a:schemeClr>
          </a:solidFill>
          <a:ln w="9525">
            <a:noFill/>
            <a:miter lim="800000"/>
            <a:headEnd/>
            <a:tailEnd/>
          </a:ln>
        </p:spPr>
        <p:txBody>
          <a:bodyPr>
            <a:spAutoFit/>
          </a:bodyPr>
          <a:lstStyle/>
          <a:p>
            <a:pPr algn="ctr">
              <a:lnSpc>
                <a:spcPct val="150000"/>
              </a:lnSpc>
              <a:defRPr/>
            </a:pPr>
            <a:r>
              <a:rPr lang="uk-UA" sz="3200" b="1" i="1" dirty="0">
                <a:solidFill>
                  <a:srgbClr val="990000"/>
                </a:solidFill>
              </a:rPr>
              <a:t>Москаленко </a:t>
            </a:r>
          </a:p>
          <a:p>
            <a:pPr algn="ctr">
              <a:lnSpc>
                <a:spcPct val="150000"/>
              </a:lnSpc>
              <a:defRPr/>
            </a:pPr>
            <a:r>
              <a:rPr lang="uk-UA" sz="3200" b="1" i="1" dirty="0">
                <a:solidFill>
                  <a:srgbClr val="990000"/>
                </a:solidFill>
              </a:rPr>
              <a:t>Віктор Євменович </a:t>
            </a:r>
            <a:r>
              <a:rPr lang="uk-UA" sz="3200" b="1" dirty="0">
                <a:solidFill>
                  <a:srgbClr val="990000"/>
                </a:solidFill>
              </a:rPr>
              <a:t>– </a:t>
            </a:r>
          </a:p>
          <a:p>
            <a:pPr algn="ctr">
              <a:lnSpc>
                <a:spcPct val="300000"/>
              </a:lnSpc>
              <a:defRPr/>
            </a:pPr>
            <a:r>
              <a:rPr lang="uk-UA" sz="2400" b="1" dirty="0">
                <a:solidFill>
                  <a:srgbClr val="990000"/>
                </a:solidFill>
              </a:rPr>
              <a:t>Лауреат Аркасівської премії</a:t>
            </a:r>
            <a:endParaRPr lang="ru-RU" sz="2400" b="1" dirty="0">
              <a:solidFill>
                <a:srgbClr val="990000"/>
              </a:solidFill>
            </a:endParaRPr>
          </a:p>
        </p:txBody>
      </p:sp>
      <p:pic>
        <p:nvPicPr>
          <p:cNvPr id="3" name="Рисунок 2" descr="5b4cb6e1b9f2.jpg"/>
          <p:cNvPicPr>
            <a:picLocks noChangeAspect="1"/>
          </p:cNvPicPr>
          <p:nvPr/>
        </p:nvPicPr>
        <p:blipFill>
          <a:blip r:embed="rId2" cstate="print"/>
          <a:srcRect l="42450"/>
          <a:stretch>
            <a:fillRect/>
          </a:stretch>
        </p:blipFill>
        <p:spPr>
          <a:xfrm>
            <a:off x="5357818" y="857232"/>
            <a:ext cx="3286148" cy="487442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slow" advClick="0" advTm="24985">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received_829154090793986.jpeg"/>
          <p:cNvPicPr>
            <a:picLocks noChangeAspect="1"/>
          </p:cNvPicPr>
          <p:nvPr/>
        </p:nvPicPr>
        <p:blipFill>
          <a:blip r:embed="rId2" cstate="print"/>
          <a:stretch>
            <a:fillRect/>
          </a:stretch>
        </p:blipFill>
        <p:spPr>
          <a:xfrm>
            <a:off x="1285875" y="571500"/>
            <a:ext cx="6643688" cy="4138613"/>
          </a:xfrm>
          <a:prstGeom prst="rect">
            <a:avLst/>
          </a:prstGeom>
          <a:ln>
            <a:noFill/>
          </a:ln>
          <a:effectLst>
            <a:outerShdw blurRad="292100" dist="139700" dir="2700000" algn="tl" rotWithShape="0">
              <a:srgbClr val="333333">
                <a:alpha val="65000"/>
              </a:srgbClr>
            </a:outerShdw>
          </a:effectLst>
        </p:spPr>
      </p:pic>
      <p:sp>
        <p:nvSpPr>
          <p:cNvPr id="20483" name="TextBox 6"/>
          <p:cNvSpPr txBox="1">
            <a:spLocks noChangeArrowheads="1"/>
          </p:cNvSpPr>
          <p:nvPr/>
        </p:nvSpPr>
        <p:spPr bwMode="auto">
          <a:xfrm>
            <a:off x="714375" y="5143500"/>
            <a:ext cx="8001000" cy="1077913"/>
          </a:xfrm>
          <a:prstGeom prst="rect">
            <a:avLst/>
          </a:prstGeom>
          <a:noFill/>
          <a:ln w="9525">
            <a:noFill/>
            <a:miter lim="800000"/>
            <a:headEnd/>
            <a:tailEnd/>
          </a:ln>
        </p:spPr>
        <p:txBody>
          <a:bodyPr>
            <a:spAutoFit/>
          </a:bodyPr>
          <a:lstStyle/>
          <a:p>
            <a:pPr algn="ctr"/>
            <a:r>
              <a:rPr lang="uk-UA" sz="3200" b="1" i="1">
                <a:solidFill>
                  <a:srgbClr val="990000"/>
                </a:solidFill>
              </a:rPr>
              <a:t>Погорєлов Анатолій Анатолійович </a:t>
            </a:r>
            <a:r>
              <a:rPr lang="uk-UA" sz="3200" b="1">
                <a:solidFill>
                  <a:srgbClr val="990000"/>
                </a:solidFill>
              </a:rPr>
              <a:t>– </a:t>
            </a:r>
          </a:p>
          <a:p>
            <a:pPr algn="ctr"/>
            <a:r>
              <a:rPr lang="uk-UA" sz="3200" b="1">
                <a:solidFill>
                  <a:srgbClr val="990000"/>
                </a:solidFill>
              </a:rPr>
              <a:t>Лауреат Аркасівської премії</a:t>
            </a:r>
            <a:endParaRPr lang="ru-RU" sz="3200" b="1">
              <a:solidFill>
                <a:srgbClr val="990000"/>
              </a:solidFill>
            </a:endParaRPr>
          </a:p>
        </p:txBody>
      </p:sp>
    </p:spTree>
  </p:cSld>
  <p:clrMapOvr>
    <a:masterClrMapping/>
  </p:clrMapOvr>
  <p:transition spd="slow" advClick="0" advTm="29906">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descr="Сферы"/>
          <p:cNvSpPr>
            <a:spLocks noGrp="1" noChangeArrowheads="1"/>
          </p:cNvSpPr>
          <p:nvPr>
            <p:ph type="title"/>
          </p:nvPr>
        </p:nvSpPr>
        <p:spPr>
          <a:pattFill prst="sphere">
            <a:fgClr>
              <a:schemeClr val="accent1"/>
            </a:fgClr>
            <a:bgClr>
              <a:schemeClr val="bg1"/>
            </a:bgClr>
          </a:pattFill>
          <a:ln w="38100">
            <a:solidFill>
              <a:schemeClr val="hlink"/>
            </a:solidFill>
          </a:ln>
        </p:spPr>
        <p:txBody>
          <a:bodyPr/>
          <a:lstStyle/>
          <a:p>
            <a:pPr eaLnBrk="1" hangingPunct="1"/>
            <a:r>
              <a:rPr lang="uk-UA" smtClean="0">
                <a:solidFill>
                  <a:srgbClr val="0000FF"/>
                </a:solidFill>
              </a:rPr>
              <a:t>Аркасіана Христофорівки</a:t>
            </a:r>
            <a:endParaRPr lang="ru-RU" smtClean="0">
              <a:solidFill>
                <a:srgbClr val="0000FF"/>
              </a:solidFill>
            </a:endParaRPr>
          </a:p>
        </p:txBody>
      </p:sp>
      <p:sp>
        <p:nvSpPr>
          <p:cNvPr id="3075" name="Rectangle 10"/>
          <p:cNvSpPr>
            <a:spLocks noGrp="1" noChangeArrowheads="1"/>
          </p:cNvSpPr>
          <p:nvPr>
            <p:ph sz="quarter" idx="2"/>
          </p:nvPr>
        </p:nvSpPr>
        <p:spPr>
          <a:xfrm>
            <a:off x="214313" y="5286375"/>
            <a:ext cx="4286250" cy="1428750"/>
          </a:xfrm>
          <a:solidFill>
            <a:schemeClr val="folHlink"/>
          </a:solidFill>
          <a:ln w="38100">
            <a:solidFill>
              <a:srgbClr val="800080"/>
            </a:solidFill>
          </a:ln>
        </p:spPr>
        <p:txBody>
          <a:bodyPr/>
          <a:lstStyle/>
          <a:p>
            <a:pPr algn="ctr" eaLnBrk="1" hangingPunct="1">
              <a:buFontTx/>
              <a:buNone/>
            </a:pPr>
            <a:r>
              <a:rPr lang="uk-UA" sz="1400" b="1" i="1" smtClean="0">
                <a:solidFill>
                  <a:srgbClr val="800080"/>
                </a:solidFill>
                <a:latin typeface="Georgia" pitchFamily="18" charset="0"/>
              </a:rPr>
              <a:t>       Христофорівська ЗОШ. </a:t>
            </a:r>
          </a:p>
          <a:p>
            <a:pPr algn="ctr" eaLnBrk="1" hangingPunct="1">
              <a:buFontTx/>
              <a:buNone/>
            </a:pPr>
            <a:r>
              <a:rPr lang="uk-UA" sz="1400" b="1" i="1" smtClean="0">
                <a:solidFill>
                  <a:srgbClr val="800080"/>
                </a:solidFill>
                <a:latin typeface="Georgia" pitchFamily="18" charset="0"/>
              </a:rPr>
              <a:t>       Аркасівські читання.</a:t>
            </a:r>
          </a:p>
          <a:p>
            <a:pPr algn="ctr" eaLnBrk="1" hangingPunct="1">
              <a:buFontTx/>
              <a:buNone/>
            </a:pPr>
            <a:r>
              <a:rPr lang="uk-UA" sz="1400" b="1" i="1" smtClean="0">
                <a:solidFill>
                  <a:srgbClr val="800080"/>
                </a:solidFill>
                <a:latin typeface="Georgia" pitchFamily="18" charset="0"/>
              </a:rPr>
              <a:t> Учні школи і гуртківці</a:t>
            </a:r>
          </a:p>
          <a:p>
            <a:pPr algn="ctr" eaLnBrk="1" hangingPunct="1">
              <a:buFontTx/>
              <a:buNone/>
            </a:pPr>
            <a:r>
              <a:rPr lang="uk-UA" sz="1400" b="1" i="1" smtClean="0">
                <a:solidFill>
                  <a:srgbClr val="800080"/>
                </a:solidFill>
                <a:latin typeface="Georgia" pitchFamily="18" charset="0"/>
              </a:rPr>
              <a:t> Миколаївського обласного </a:t>
            </a:r>
          </a:p>
          <a:p>
            <a:pPr algn="ctr" eaLnBrk="1" hangingPunct="1">
              <a:buFontTx/>
              <a:buNone/>
            </a:pPr>
            <a:r>
              <a:rPr lang="uk-UA" sz="1400" b="1" i="1" smtClean="0">
                <a:solidFill>
                  <a:srgbClr val="800080"/>
                </a:solidFill>
                <a:latin typeface="Georgia" pitchFamily="18" charset="0"/>
              </a:rPr>
              <a:t>центру туризму</a:t>
            </a:r>
            <a:endParaRPr lang="ru-RU" sz="1400" b="1" i="1" smtClean="0">
              <a:solidFill>
                <a:srgbClr val="800080"/>
              </a:solidFill>
              <a:latin typeface="Georgia" pitchFamily="18" charset="0"/>
            </a:endParaRPr>
          </a:p>
        </p:txBody>
      </p:sp>
      <p:sp>
        <p:nvSpPr>
          <p:cNvPr id="3076" name="Rectangle 6"/>
          <p:cNvSpPr>
            <a:spLocks noGrp="1" noChangeArrowheads="1"/>
          </p:cNvSpPr>
          <p:nvPr>
            <p:ph type="body" sz="half" idx="3"/>
          </p:nvPr>
        </p:nvSpPr>
        <p:spPr>
          <a:ln w="57150">
            <a:solidFill>
              <a:schemeClr val="hlink"/>
            </a:solidFill>
          </a:ln>
        </p:spPr>
        <p:txBody>
          <a:bodyPr/>
          <a:lstStyle/>
          <a:p>
            <a:pPr eaLnBrk="1" hangingPunct="1">
              <a:lnSpc>
                <a:spcPct val="80000"/>
              </a:lnSpc>
            </a:pPr>
            <a:endParaRPr lang="uk-UA" sz="1400" smtClean="0"/>
          </a:p>
          <a:p>
            <a:pPr eaLnBrk="1" hangingPunct="1">
              <a:lnSpc>
                <a:spcPct val="80000"/>
              </a:lnSpc>
              <a:buFontTx/>
              <a:buNone/>
            </a:pPr>
            <a:r>
              <a:rPr lang="uk-UA" sz="1400" smtClean="0"/>
              <a:t>       </a:t>
            </a:r>
            <a:r>
              <a:rPr lang="uk-UA" sz="1400" b="1" smtClean="0">
                <a:solidFill>
                  <a:srgbClr val="800080"/>
                </a:solidFill>
                <a:latin typeface="Georgia" pitchFamily="18" charset="0"/>
              </a:rPr>
              <a:t>Вивчення творчості продовжувача духовного становлення Півдня України Миколи Миколайовича Аркаса, видатного діяча української культури, людини, яка дбала про розвиток української словесності,  відновлення історичної пам’яті, генерації української національної ідеї, сприяло вихованню духовності молодого покоління села Христофорівки. </a:t>
            </a:r>
            <a:r>
              <a:rPr lang="ru-RU" sz="1400" b="1" smtClean="0">
                <a:solidFill>
                  <a:srgbClr val="800080"/>
                </a:solidFill>
                <a:latin typeface="Georgia" pitchFamily="18" charset="0"/>
              </a:rPr>
              <a:t>Громадянський дух видатного земляка, його незгасне бажання жити незалежно, спонукають виховувати молодь, яка буде розв’язувати проблеми української державності.</a:t>
            </a:r>
            <a:r>
              <a:rPr lang="uk-UA" sz="1400" b="1" smtClean="0">
                <a:solidFill>
                  <a:srgbClr val="800080"/>
                </a:solidFill>
                <a:latin typeface="Georgia" pitchFamily="18" charset="0"/>
              </a:rPr>
              <a:t> Кожний з нас, юних краєзнавців, знає слова цієї поезії видатного земляка, що стали змістом наших свят:  «Та ні, не можу я загинуть, іду в життя, життя нове…»,  «До смерті буде він любить і свій народ, й свою країну». Він закликає нас «правдоньці служить», «коханій» Україні </a:t>
            </a:r>
            <a:endParaRPr lang="ru-RU" sz="1400" b="1" smtClean="0">
              <a:solidFill>
                <a:srgbClr val="800080"/>
              </a:solidFill>
              <a:latin typeface="Georgia" pitchFamily="18" charset="0"/>
            </a:endParaRPr>
          </a:p>
        </p:txBody>
      </p:sp>
      <p:pic>
        <p:nvPicPr>
          <p:cNvPr id="3077" name="Picture 8" descr="getImage (56)"/>
          <p:cNvPicPr>
            <a:picLocks noChangeAspect="1" noChangeArrowheads="1"/>
          </p:cNvPicPr>
          <p:nvPr>
            <p:ph type="body" sz="half" idx="4294967295"/>
          </p:nvPr>
        </p:nvPicPr>
        <p:blipFill>
          <a:blip r:embed="rId2" cstate="print"/>
          <a:srcRect/>
          <a:stretch>
            <a:fillRect/>
          </a:stretch>
        </p:blipFill>
        <p:spPr>
          <a:xfrm>
            <a:off x="285750" y="1714500"/>
            <a:ext cx="4176713" cy="3106738"/>
          </a:xfrm>
          <a:noFill/>
          <a:ln w="38100">
            <a:pattFill prst="plaid">
              <a:fgClr>
                <a:schemeClr val="tx1"/>
              </a:fgClr>
              <a:bgClr>
                <a:srgbClr val="800080"/>
              </a:bgClr>
            </a:pattFill>
          </a:ln>
        </p:spPr>
      </p:pic>
    </p:spTree>
  </p:cSld>
  <p:clrMapOvr>
    <a:masterClrMapping/>
  </p:clrMapOvr>
  <p:transition spd="slow" advClick="0" advTm="25328">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body" sz="half" idx="3"/>
          </p:nvPr>
        </p:nvSpPr>
        <p:spPr>
          <a:xfrm>
            <a:off x="500063" y="4857750"/>
            <a:ext cx="8229600" cy="1689100"/>
          </a:xfrm>
          <a:solidFill>
            <a:srgbClr val="C8D6D6"/>
          </a:solidFill>
          <a:ln w="38100">
            <a:solidFill>
              <a:srgbClr val="0099FF"/>
            </a:solidFill>
          </a:ln>
        </p:spPr>
        <p:txBody>
          <a:bodyPr/>
          <a:lstStyle/>
          <a:p>
            <a:pPr eaLnBrk="1" hangingPunct="1">
              <a:lnSpc>
                <a:spcPct val="80000"/>
              </a:lnSpc>
              <a:buFontTx/>
              <a:buNone/>
            </a:pPr>
            <a:r>
              <a:rPr lang="uk-UA" sz="1400" smtClean="0"/>
              <a:t>        </a:t>
            </a:r>
            <a:endParaRPr lang="en-US" sz="1400" smtClean="0"/>
          </a:p>
          <a:p>
            <a:pPr eaLnBrk="1" hangingPunct="1">
              <a:lnSpc>
                <a:spcPct val="80000"/>
              </a:lnSpc>
              <a:buFontTx/>
              <a:buNone/>
            </a:pPr>
            <a:r>
              <a:rPr lang="en-US" sz="1400" smtClean="0"/>
              <a:t>          </a:t>
            </a:r>
            <a:r>
              <a:rPr lang="uk-UA" sz="1400" smtClean="0"/>
              <a:t> </a:t>
            </a:r>
            <a:r>
              <a:rPr lang="uk-UA" sz="1400" smtClean="0">
                <a:solidFill>
                  <a:srgbClr val="800080"/>
                </a:solidFill>
              </a:rPr>
              <a:t>Спочатку це були уроки літератури рідного краю, засідання етнографічного і літературних гуртків, уроки словесності, а потім велика дослідницька робота, бесіди зі старожилами села, співпраця з гуртківцями Миколаївського обласного центру туризму (методист Запорожченко Г.М.), учнями Першої Української гімназії м. Миколаєва (директор Бережний С.В.), науковцями Березовською Т.В., Шкварцем В.П., письменниками, Лауреатами  Національної премії імені Т.Г. Шевченка, обласної культурологічної премії імені Миколи Аркаса В. Бойченком, Д. Кременем, В.Жадьком, Л. Чижовою</a:t>
            </a:r>
            <a:endParaRPr lang="ru-RU" sz="1400" smtClean="0">
              <a:solidFill>
                <a:srgbClr val="800080"/>
              </a:solidFill>
            </a:endParaRPr>
          </a:p>
        </p:txBody>
      </p:sp>
      <p:pic>
        <p:nvPicPr>
          <p:cNvPr id="4099" name="Picture 8" descr="Фото0692"/>
          <p:cNvPicPr>
            <a:picLocks noChangeAspect="1" noChangeArrowheads="1"/>
          </p:cNvPicPr>
          <p:nvPr>
            <p:ph sz="quarter" idx="1"/>
          </p:nvPr>
        </p:nvPicPr>
        <p:blipFill>
          <a:blip r:embed="rId2" cstate="print"/>
          <a:srcRect/>
          <a:stretch>
            <a:fillRect/>
          </a:stretch>
        </p:blipFill>
        <p:spPr>
          <a:xfrm>
            <a:off x="857250" y="1714500"/>
            <a:ext cx="3500438" cy="2586038"/>
          </a:xfrm>
          <a:noFill/>
          <a:ln w="38100">
            <a:solidFill>
              <a:srgbClr val="0099FF"/>
            </a:solidFill>
          </a:ln>
        </p:spPr>
      </p:pic>
      <p:pic>
        <p:nvPicPr>
          <p:cNvPr id="4100" name="Picture 9" descr="Фото0596"/>
          <p:cNvPicPr>
            <a:picLocks noChangeAspect="1" noChangeArrowheads="1"/>
          </p:cNvPicPr>
          <p:nvPr>
            <p:ph sz="quarter" idx="2"/>
          </p:nvPr>
        </p:nvPicPr>
        <p:blipFill>
          <a:blip r:embed="rId3" cstate="print"/>
          <a:srcRect/>
          <a:stretch>
            <a:fillRect/>
          </a:stretch>
        </p:blipFill>
        <p:spPr>
          <a:xfrm>
            <a:off x="5286375" y="1643063"/>
            <a:ext cx="2565400" cy="2943225"/>
          </a:xfrm>
          <a:noFill/>
          <a:ln w="38100">
            <a:solidFill>
              <a:srgbClr val="0099FF"/>
            </a:solidFill>
          </a:ln>
        </p:spPr>
      </p:pic>
      <p:sp>
        <p:nvSpPr>
          <p:cNvPr id="4101" name="Rectangle 10"/>
          <p:cNvSpPr>
            <a:spLocks noGrp="1" noChangeArrowheads="1"/>
          </p:cNvSpPr>
          <p:nvPr>
            <p:ph type="title"/>
          </p:nvPr>
        </p:nvSpPr>
        <p:spPr>
          <a:solidFill>
            <a:schemeClr val="accent1"/>
          </a:solidFill>
          <a:ln w="38100">
            <a:solidFill>
              <a:srgbClr val="006600"/>
            </a:solidFill>
          </a:ln>
        </p:spPr>
        <p:txBody>
          <a:bodyPr/>
          <a:lstStyle/>
          <a:p>
            <a:pPr algn="l" eaLnBrk="1" hangingPunct="1"/>
            <a:r>
              <a:rPr lang="uk-UA" sz="1600" b="1" smtClean="0">
                <a:solidFill>
                  <a:srgbClr val="006600"/>
                </a:solidFill>
              </a:rPr>
              <a:t>Урок літератури рідного краю “Поетичний світ Кобзаря та музика Миколи Аркаса.” Зустріч  у сільському краєзнавчому музеї. Портрет М.Аркаса</a:t>
            </a:r>
            <a:endParaRPr lang="ru-RU" sz="1600" b="1" smtClean="0">
              <a:solidFill>
                <a:srgbClr val="006600"/>
              </a:solidFill>
            </a:endParaRPr>
          </a:p>
        </p:txBody>
      </p:sp>
    </p:spTree>
  </p:cSld>
  <p:clrMapOvr>
    <a:masterClrMapping/>
  </p:clrMapOvr>
  <p:transition spd="slow" advClick="0" advTm="25375">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gradFill rotWithShape="1">
            <a:gsLst>
              <a:gs pos="0">
                <a:schemeClr val="accent1">
                  <a:alpha val="92000"/>
                </a:schemeClr>
              </a:gs>
              <a:gs pos="100000">
                <a:srgbClr val="F5F5A9">
                  <a:alpha val="96001"/>
                </a:srgbClr>
              </a:gs>
            </a:gsLst>
            <a:lin ang="5400000" scaled="1"/>
          </a:gradFill>
        </p:spPr>
        <p:txBody>
          <a:bodyPr/>
          <a:lstStyle/>
          <a:p>
            <a:pPr eaLnBrk="1" hangingPunct="1"/>
            <a:r>
              <a:rPr lang="uk-UA" sz="1800" b="1" smtClean="0">
                <a:solidFill>
                  <a:srgbClr val="800080"/>
                </a:solidFill>
              </a:rPr>
              <a:t>Твори письменників рідного краю</a:t>
            </a:r>
            <a:r>
              <a:rPr lang="uk-UA" sz="4000" b="1" smtClean="0">
                <a:solidFill>
                  <a:srgbClr val="800080"/>
                </a:solidFill>
              </a:rPr>
              <a:t>, </a:t>
            </a:r>
            <a:br>
              <a:rPr lang="uk-UA" sz="4000" b="1" smtClean="0">
                <a:solidFill>
                  <a:srgbClr val="800080"/>
                </a:solidFill>
              </a:rPr>
            </a:br>
            <a:r>
              <a:rPr lang="uk-UA" sz="1800" b="1" smtClean="0">
                <a:solidFill>
                  <a:srgbClr val="800080"/>
                </a:solidFill>
              </a:rPr>
              <a:t>Лауреатів обласної культурологічної премії імені Миколи Аркаса - цілюще джерело духовності</a:t>
            </a:r>
            <a:endParaRPr lang="ru-RU" sz="1800" b="1" smtClean="0">
              <a:solidFill>
                <a:srgbClr val="800080"/>
              </a:solidFill>
            </a:endParaRPr>
          </a:p>
        </p:txBody>
      </p:sp>
      <p:sp>
        <p:nvSpPr>
          <p:cNvPr id="5123" name="Rectangle 5"/>
          <p:cNvSpPr>
            <a:spLocks noGrp="1" noChangeArrowheads="1"/>
          </p:cNvSpPr>
          <p:nvPr>
            <p:ph type="body" sz="half" idx="1"/>
          </p:nvPr>
        </p:nvSpPr>
        <p:spPr>
          <a:xfrm>
            <a:off x="468313" y="1628775"/>
            <a:ext cx="4038600" cy="4464050"/>
          </a:xfrm>
          <a:solidFill>
            <a:srgbClr val="F5F5A9"/>
          </a:solidFill>
          <a:ln w="57150">
            <a:solidFill>
              <a:srgbClr val="0099FF"/>
            </a:solidFill>
          </a:ln>
        </p:spPr>
        <p:txBody>
          <a:bodyPr/>
          <a:lstStyle/>
          <a:p>
            <a:pPr eaLnBrk="1" hangingPunct="1">
              <a:lnSpc>
                <a:spcPct val="80000"/>
              </a:lnSpc>
            </a:pPr>
            <a:endParaRPr lang="uk-UA" sz="800" smtClean="0">
              <a:solidFill>
                <a:srgbClr val="006600"/>
              </a:solidFill>
            </a:endParaRPr>
          </a:p>
          <a:p>
            <a:pPr eaLnBrk="1" hangingPunct="1">
              <a:lnSpc>
                <a:spcPct val="80000"/>
              </a:lnSpc>
              <a:buFontTx/>
              <a:buNone/>
            </a:pPr>
            <a:r>
              <a:rPr lang="uk-UA" sz="1400" smtClean="0">
                <a:solidFill>
                  <a:srgbClr val="006600"/>
                </a:solidFill>
                <a:latin typeface="Georgia" pitchFamily="18" charset="0"/>
              </a:rPr>
              <a:t>	Вивчення творів письменників рідного краю </a:t>
            </a:r>
            <a:r>
              <a:rPr lang="uk-UA" sz="1400" i="1" smtClean="0">
                <a:solidFill>
                  <a:srgbClr val="006600"/>
                </a:solidFill>
                <a:latin typeface="Georgia" pitchFamily="18" charset="0"/>
              </a:rPr>
              <a:t>Д.Кременя, В.Жадька, В.Бойченка, Л.Чижової, які є лауреатами обласної культурологічної премії імені М.Аркаса</a:t>
            </a:r>
            <a:r>
              <a:rPr lang="uk-UA" sz="1400" b="1" smtClean="0">
                <a:solidFill>
                  <a:srgbClr val="006600"/>
                </a:solidFill>
                <a:latin typeface="Georgia" pitchFamily="18" charset="0"/>
              </a:rPr>
              <a:t>,</a:t>
            </a:r>
            <a:r>
              <a:rPr lang="uk-UA" sz="1400" smtClean="0">
                <a:solidFill>
                  <a:srgbClr val="006600"/>
                </a:solidFill>
                <a:latin typeface="Georgia" pitchFamily="18" charset="0"/>
              </a:rPr>
              <a:t> авторами багатьох краєзнавчих посібників, дослідниками Аркасіани нашого краю, дає можливість виховувати любов</a:t>
            </a:r>
            <a:r>
              <a:rPr lang="uk-UA" sz="1400" smtClean="0">
                <a:solidFill>
                  <a:srgbClr val="0000FF"/>
                </a:solidFill>
                <a:latin typeface="Georgia" pitchFamily="18" charset="0"/>
              </a:rPr>
              <a:t>, повагу до майстрів рідного слова, бо вони сіють іскри поетичного вогню серед учнів, старшого покоління. Саме слова Д.Кременя з поезії «Леви Аркаса»:</a:t>
            </a:r>
            <a:r>
              <a:rPr lang="uk-UA" sz="1400" b="1" smtClean="0">
                <a:solidFill>
                  <a:srgbClr val="0000FF"/>
                </a:solidFill>
                <a:latin typeface="Georgia" pitchFamily="18" charset="0"/>
              </a:rPr>
              <a:t> </a:t>
            </a:r>
            <a:r>
              <a:rPr lang="uk-UA" sz="1400" smtClean="0">
                <a:solidFill>
                  <a:srgbClr val="0000FF"/>
                </a:solidFill>
                <a:latin typeface="Georgia" pitchFamily="18" charset="0"/>
              </a:rPr>
              <a:t>«Вернись до нас, о пам’яте зотліла» є девізом літературно-краєзнавчого гуртка «Аркасівці», а вірш для багатьох поколінь «аркасівців» стає молитвою:  «Минуле наше – боротьба не гра…», «Звучить, звучить аркасів вокаліз…».</a:t>
            </a:r>
          </a:p>
          <a:p>
            <a:pPr eaLnBrk="1" hangingPunct="1">
              <a:lnSpc>
                <a:spcPct val="80000"/>
              </a:lnSpc>
              <a:buFontTx/>
              <a:buNone/>
            </a:pPr>
            <a:r>
              <a:rPr lang="uk-UA" sz="1400" smtClean="0">
                <a:solidFill>
                  <a:srgbClr val="0000FF"/>
                </a:solidFill>
                <a:latin typeface="Georgia" pitchFamily="18" charset="0"/>
              </a:rPr>
              <a:t>	 Зустріч з книгою В.Бойченка «Не повториться мить» допомогла зрозуміти учням основні мотиви: коріння нашого роду і народу, пам’ять серця, екологію людської душі, усвідомити глибоку і печальну філософічність творів поета</a:t>
            </a:r>
            <a:endParaRPr lang="ru-RU" sz="1400" smtClean="0">
              <a:solidFill>
                <a:srgbClr val="0000FF"/>
              </a:solidFill>
              <a:latin typeface="Georgia" pitchFamily="18" charset="0"/>
            </a:endParaRPr>
          </a:p>
        </p:txBody>
      </p:sp>
      <p:sp>
        <p:nvSpPr>
          <p:cNvPr id="5124" name="Rectangle 6"/>
          <p:cNvSpPr>
            <a:spLocks noGrp="1" noChangeArrowheads="1"/>
          </p:cNvSpPr>
          <p:nvPr>
            <p:ph type="body" sz="half" idx="2"/>
          </p:nvPr>
        </p:nvSpPr>
        <p:spPr>
          <a:xfrm>
            <a:off x="4859338" y="1628775"/>
            <a:ext cx="3822700" cy="4464050"/>
          </a:xfrm>
          <a:gradFill rotWithShape="0">
            <a:gsLst>
              <a:gs pos="0">
                <a:srgbClr val="F5F5A9"/>
              </a:gs>
              <a:gs pos="100000">
                <a:srgbClr val="0099FF"/>
              </a:gs>
            </a:gsLst>
            <a:lin ang="5400000" scaled="1"/>
          </a:gradFill>
          <a:ln w="38100">
            <a:solidFill>
              <a:srgbClr val="800080"/>
            </a:solidFill>
          </a:ln>
        </p:spPr>
        <p:txBody>
          <a:bodyPr/>
          <a:lstStyle/>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buFontTx/>
              <a:buNone/>
            </a:pPr>
            <a:r>
              <a:rPr lang="uk-UA" sz="800" smtClean="0"/>
              <a:t>	</a:t>
            </a:r>
            <a:r>
              <a:rPr lang="uk-UA" sz="1600" smtClean="0">
                <a:solidFill>
                  <a:schemeClr val="accent2"/>
                </a:solidFill>
                <a:latin typeface="Georgia" pitchFamily="18" charset="0"/>
              </a:rPr>
              <a:t>Письменник –земляк, лауреат культурологічної премії ім. М. Аркаса </a:t>
            </a:r>
            <a:r>
              <a:rPr lang="uk-UA" sz="1600" b="1" i="1" smtClean="0">
                <a:solidFill>
                  <a:schemeClr val="accent2"/>
                </a:solidFill>
                <a:latin typeface="Georgia" pitchFamily="18" charset="0"/>
              </a:rPr>
              <a:t>Валерій Петрович Бойченко</a:t>
            </a:r>
            <a:r>
              <a:rPr lang="uk-UA" sz="1600" smtClean="0">
                <a:solidFill>
                  <a:schemeClr val="accent2"/>
                </a:solidFill>
                <a:latin typeface="Georgia" pitchFamily="18" charset="0"/>
              </a:rPr>
              <a:t> у своїх творах "Екскурсія по місту", "Мертва криниця", "Крик трави" згадує про те, що забули "велику людину,  тобто Миколу Аркаса, запорожців", що на старому цвинтарі в Миколаєві "із шаблюками лежить"Поет –краєзнавець усе робив для того, щоб увічнити пам’ять «великої людини», вивчав Аркасівську спадщину, родовід Аркасів, був частим гостем Христофорівки, подарував книгу «Не повториться мить», яка стала змістом уроку рідного краю</a:t>
            </a:r>
            <a:endParaRPr lang="ru-RU" sz="1600" smtClean="0">
              <a:solidFill>
                <a:schemeClr val="accent2"/>
              </a:solidFill>
              <a:latin typeface="Georgia" pitchFamily="18" charset="0"/>
            </a:endParaRPr>
          </a:p>
        </p:txBody>
      </p:sp>
    </p:spTree>
  </p:cSld>
  <p:clrMapOvr>
    <a:masterClrMapping/>
  </p:clrMapOvr>
  <p:transition spd="slow" advClick="0" advTm="30234">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solidFill>
            <a:srgbClr val="F5F5A9"/>
          </a:solidFill>
          <a:ln w="57150">
            <a:solidFill>
              <a:srgbClr val="0000FF"/>
            </a:solidFill>
          </a:ln>
        </p:spPr>
        <p:txBody>
          <a:bodyPr/>
          <a:lstStyle/>
          <a:p>
            <a:pPr eaLnBrk="1" hangingPunct="1"/>
            <a:r>
              <a:rPr lang="uk-UA" sz="2400" smtClean="0"/>
              <a:t>…</a:t>
            </a:r>
            <a:r>
              <a:rPr lang="uk-UA" sz="2400" b="1" smtClean="0">
                <a:solidFill>
                  <a:srgbClr val="0099FF"/>
                </a:solidFill>
              </a:rPr>
              <a:t>Материзні Миколи Аркаса - з тихою і ніжною прихильністю…</a:t>
            </a:r>
            <a:br>
              <a:rPr lang="uk-UA" sz="2400" b="1" smtClean="0">
                <a:solidFill>
                  <a:srgbClr val="0099FF"/>
                </a:solidFill>
              </a:rPr>
            </a:br>
            <a:r>
              <a:rPr lang="uk-UA" sz="2400" b="1" smtClean="0">
                <a:solidFill>
                  <a:srgbClr val="0099FF"/>
                </a:solidFill>
              </a:rPr>
              <a:t>                                      </a:t>
            </a:r>
            <a:r>
              <a:rPr lang="uk-UA" sz="2400" b="1" i="1" smtClean="0">
                <a:solidFill>
                  <a:srgbClr val="0099FF"/>
                </a:solidFill>
              </a:rPr>
              <a:t>Віктор Жадько</a:t>
            </a:r>
            <a:endParaRPr lang="ru-RU" sz="2400" b="1" i="1" smtClean="0">
              <a:solidFill>
                <a:srgbClr val="0099FF"/>
              </a:solidFill>
            </a:endParaRPr>
          </a:p>
        </p:txBody>
      </p:sp>
      <p:sp>
        <p:nvSpPr>
          <p:cNvPr id="6147" name="Rectangle 3"/>
          <p:cNvSpPr>
            <a:spLocks noGrp="1" noChangeArrowheads="1"/>
          </p:cNvSpPr>
          <p:nvPr>
            <p:ph type="body" sz="half" idx="1"/>
          </p:nvPr>
        </p:nvSpPr>
        <p:spPr>
          <a:xfrm>
            <a:off x="468313" y="1600200"/>
            <a:ext cx="4027487" cy="4924425"/>
          </a:xfrm>
          <a:solidFill>
            <a:srgbClr val="F5F5A9"/>
          </a:solidFill>
          <a:ln w="57150">
            <a:solidFill>
              <a:srgbClr val="0099FF"/>
            </a:solidFill>
          </a:ln>
        </p:spPr>
        <p:txBody>
          <a:bodyPr/>
          <a:lstStyle/>
          <a:p>
            <a:pPr eaLnBrk="1" hangingPunct="1">
              <a:lnSpc>
                <a:spcPct val="80000"/>
              </a:lnSpc>
              <a:buFontTx/>
              <a:buNone/>
            </a:pPr>
            <a:r>
              <a:rPr lang="uk-UA" sz="1000" smtClean="0"/>
              <a:t>         </a:t>
            </a:r>
          </a:p>
          <a:p>
            <a:pPr eaLnBrk="1" hangingPunct="1">
              <a:lnSpc>
                <a:spcPct val="80000"/>
              </a:lnSpc>
              <a:buFontTx/>
              <a:buNone/>
            </a:pPr>
            <a:r>
              <a:rPr lang="uk-UA" sz="1000" smtClean="0"/>
              <a:t>         </a:t>
            </a:r>
            <a:r>
              <a:rPr lang="uk-UA" sz="1200" smtClean="0">
                <a:solidFill>
                  <a:srgbClr val="0000FF"/>
                </a:solidFill>
                <a:latin typeface="Georgia" pitchFamily="18" charset="0"/>
              </a:rPr>
              <a:t>Першим, хто перейнявся до М.Аркаса не просто людською любов'ю, а справжнім синівським почуттям, </a:t>
            </a:r>
            <a:r>
              <a:rPr lang="uk-UA" sz="1200" b="1" smtClean="0">
                <a:solidFill>
                  <a:srgbClr val="0000FF"/>
                </a:solidFill>
                <a:latin typeface="Georgia" pitchFamily="18" charset="0"/>
              </a:rPr>
              <a:t>був письменник Віктор Жадько</a:t>
            </a:r>
            <a:r>
              <a:rPr lang="uk-UA" sz="1200" smtClean="0">
                <a:solidFill>
                  <a:srgbClr val="0000FF"/>
                </a:solidFill>
                <a:latin typeface="Georgia" pitchFamily="18" charset="0"/>
              </a:rPr>
              <a:t>. Настільною книгою для нас є його роман - пошук </a:t>
            </a:r>
            <a:r>
              <a:rPr lang="uk-UA" sz="1200" b="1" smtClean="0">
                <a:solidFill>
                  <a:srgbClr val="0000FF"/>
                </a:solidFill>
                <a:latin typeface="Georgia" pitchFamily="18" charset="0"/>
              </a:rPr>
              <a:t>«Грек з душею українця</a:t>
            </a:r>
            <a:r>
              <a:rPr lang="uk-UA" sz="1200" smtClean="0">
                <a:solidFill>
                  <a:srgbClr val="0000FF"/>
                </a:solidFill>
                <a:latin typeface="Georgia" pitchFamily="18" charset="0"/>
              </a:rPr>
              <a:t>», який і виданий за власний кошт автора. 12.09.2003 року подарував  свій роман-пошук   Христофорівському музею, юним краєзнавцям - «материзні Миколи Аркаса - з тихою і ніжною прихильністю». Він через бібліотеки, архів у своїй книзі показав образ співвітчизника, не зросійщеного елліна, а людину з українською душею.   Його батько М. А. Аркас, «переконаний монархіст, улюбленець царів» виховував у сина порядність, відчуття честі, а мати – гуманізм, етнічну українську самосвідомість. </a:t>
            </a:r>
          </a:p>
          <a:p>
            <a:pPr eaLnBrk="1" hangingPunct="1">
              <a:lnSpc>
                <a:spcPct val="80000"/>
              </a:lnSpc>
              <a:buFontTx/>
              <a:buNone/>
            </a:pPr>
            <a:r>
              <a:rPr lang="uk-UA" sz="1200" smtClean="0">
                <a:solidFill>
                  <a:srgbClr val="0000FF"/>
                </a:solidFill>
                <a:latin typeface="Georgia" pitchFamily="18" charset="0"/>
              </a:rPr>
              <a:t>             Поєднання цих двох начал, як доводить у своїх творах В.Жадько, дало можливість М.Аркасу не лише ототожнювати себе з українським народом, а й різнобічно працювати над виробленням його національної свідомості. І в повісті, і в романах В.Жадько два останні земні десятиліття М.Аркаса розглядає як цілковите самозречення в ім’я України, ідеї відродження українського етносу. Отже, В.Жадько зібрав і опрацював найрізноманітніші документальні, мемуарні, наукові джерела, проаналізував, зіставив їх, за внутрішньою логікою розвитку реставрував події, факти, пов’язані з життям і різнобічною науковою, літературною, культурно-просвітницькою діяльністю Миколи Аркаса.</a:t>
            </a:r>
          </a:p>
          <a:p>
            <a:pPr eaLnBrk="1" hangingPunct="1">
              <a:lnSpc>
                <a:spcPct val="80000"/>
              </a:lnSpc>
              <a:buFontTx/>
              <a:buNone/>
            </a:pPr>
            <a:r>
              <a:rPr lang="uk-UA" sz="1200" smtClean="0">
                <a:latin typeface="Georgia" pitchFamily="18" charset="0"/>
              </a:rPr>
              <a:t>               </a:t>
            </a:r>
            <a:endParaRPr lang="ru-RU" sz="1200" smtClean="0">
              <a:latin typeface="Georgia" pitchFamily="18" charset="0"/>
            </a:endParaRPr>
          </a:p>
        </p:txBody>
      </p:sp>
      <p:sp>
        <p:nvSpPr>
          <p:cNvPr id="6148" name="Rectangle 5"/>
          <p:cNvSpPr>
            <a:spLocks noGrp="1" noChangeArrowheads="1"/>
          </p:cNvSpPr>
          <p:nvPr>
            <p:ph type="body" sz="half" idx="2"/>
          </p:nvPr>
        </p:nvSpPr>
        <p:spPr>
          <a:xfrm>
            <a:off x="4932363" y="1773238"/>
            <a:ext cx="3754437" cy="4679950"/>
          </a:xfrm>
        </p:spPr>
        <p:txBody>
          <a:bodyPr/>
          <a:lstStyle/>
          <a:p>
            <a:pPr eaLnBrk="1" hangingPunct="1">
              <a:lnSpc>
                <a:spcPct val="80000"/>
              </a:lnSpc>
            </a:pPr>
            <a:endParaRPr lang="uk-UA" sz="800" smtClean="0"/>
          </a:p>
        </p:txBody>
      </p:sp>
      <p:pic>
        <p:nvPicPr>
          <p:cNvPr id="6149" name="Picture 6" descr="1e33f54d-d6f7-463d-a9bd-9fdf64941bb7"/>
          <p:cNvPicPr>
            <a:picLocks noChangeAspect="1" noChangeArrowheads="1"/>
          </p:cNvPicPr>
          <p:nvPr/>
        </p:nvPicPr>
        <p:blipFill>
          <a:blip r:embed="rId2" cstate="print"/>
          <a:srcRect/>
          <a:stretch>
            <a:fillRect/>
          </a:stretch>
        </p:blipFill>
        <p:spPr bwMode="auto">
          <a:xfrm>
            <a:off x="4932363" y="1700213"/>
            <a:ext cx="3821112" cy="4752975"/>
          </a:xfrm>
          <a:prstGeom prst="rect">
            <a:avLst/>
          </a:prstGeom>
          <a:noFill/>
          <a:ln w="38100">
            <a:solidFill>
              <a:srgbClr val="0000FF"/>
            </a:solidFill>
            <a:miter lim="800000"/>
            <a:headEnd/>
            <a:tailEnd/>
          </a:ln>
        </p:spPr>
      </p:pic>
    </p:spTree>
  </p:cSld>
  <p:clrMapOvr>
    <a:masterClrMapping/>
  </p:clrMapOvr>
  <p:transition spd="slow" advClick="0" advTm="30110">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611188" y="260350"/>
            <a:ext cx="8229600" cy="882650"/>
          </a:xfrm>
          <a:solidFill>
            <a:srgbClr val="F5F5A9"/>
          </a:solidFill>
          <a:ln w="57150">
            <a:solidFill>
              <a:srgbClr val="0099FF"/>
            </a:solidFill>
          </a:ln>
        </p:spPr>
        <p:txBody>
          <a:bodyPr/>
          <a:lstStyle/>
          <a:p>
            <a:pPr eaLnBrk="1" hangingPunct="1"/>
            <a:r>
              <a:rPr lang="uk-UA" sz="2800" b="1" smtClean="0">
                <a:solidFill>
                  <a:srgbClr val="0000FF"/>
                </a:solidFill>
              </a:rPr>
              <a:t>Аркасівці про Миколу Аркаса</a:t>
            </a:r>
            <a:endParaRPr lang="ru-RU" sz="2800" b="1" smtClean="0">
              <a:solidFill>
                <a:srgbClr val="0000FF"/>
              </a:solidFill>
            </a:endParaRPr>
          </a:p>
        </p:txBody>
      </p:sp>
      <p:sp>
        <p:nvSpPr>
          <p:cNvPr id="7171" name="Rectangle 5"/>
          <p:cNvSpPr>
            <a:spLocks noGrp="1" noChangeArrowheads="1"/>
          </p:cNvSpPr>
          <p:nvPr>
            <p:ph type="body" sz="half" idx="1"/>
          </p:nvPr>
        </p:nvSpPr>
        <p:spPr>
          <a:xfrm>
            <a:off x="468313" y="1628775"/>
            <a:ext cx="4038600" cy="4525963"/>
          </a:xfrm>
          <a:gradFill rotWithShape="1">
            <a:gsLst>
              <a:gs pos="0">
                <a:srgbClr val="0000FF"/>
              </a:gs>
              <a:gs pos="100000">
                <a:srgbClr val="F5F5A9"/>
              </a:gs>
            </a:gsLst>
            <a:lin ang="5400000" scaled="1"/>
          </a:gradFill>
          <a:ln w="38100">
            <a:solidFill>
              <a:schemeClr val="hlink"/>
            </a:solidFill>
          </a:ln>
        </p:spPr>
        <p:txBody>
          <a:bodyPr/>
          <a:lstStyle/>
          <a:p>
            <a:pPr eaLnBrk="1" hangingPunct="1">
              <a:lnSpc>
                <a:spcPct val="80000"/>
              </a:lnSpc>
              <a:buFontTx/>
              <a:buNone/>
            </a:pPr>
            <a:endParaRPr lang="uk-UA" sz="1800" smtClean="0">
              <a:solidFill>
                <a:srgbClr val="D60093"/>
              </a:solidFill>
            </a:endParaRPr>
          </a:p>
          <a:p>
            <a:pPr eaLnBrk="1" hangingPunct="1">
              <a:lnSpc>
                <a:spcPct val="80000"/>
              </a:lnSpc>
              <a:buFontTx/>
              <a:buNone/>
            </a:pPr>
            <a:r>
              <a:rPr lang="uk-UA" sz="1800" smtClean="0"/>
              <a:t>     Роман кандидата філософських наук, письменника  В. Жадька «Грек з душею українця» читали з цікавістю, особливо сторінки про нещасливе кохання Миколи і сільської дівчини Ярини з Богданівки. Свої думки про почуте передала у власній поезії Вікторія Броніцька (уривок):</a:t>
            </a:r>
          </a:p>
          <a:p>
            <a:pPr eaLnBrk="1" hangingPunct="1">
              <a:lnSpc>
                <a:spcPct val="80000"/>
              </a:lnSpc>
              <a:buFontTx/>
              <a:buNone/>
            </a:pPr>
            <a:endParaRPr lang="uk-UA" sz="1800" smtClean="0"/>
          </a:p>
          <a:p>
            <a:pPr eaLnBrk="1" hangingPunct="1">
              <a:lnSpc>
                <a:spcPct val="80000"/>
              </a:lnSpc>
              <a:buFontTx/>
              <a:buNone/>
            </a:pPr>
            <a:r>
              <a:rPr lang="uk-UA" sz="1800" smtClean="0"/>
              <a:t>     </a:t>
            </a:r>
            <a:r>
              <a:rPr lang="uk-UA" sz="1800" i="1" smtClean="0"/>
              <a:t>“ Покохав Микола селянку Ярину..покохав усім серцем,бо вона єдина…та такому щастю не вдалося збутись..”</a:t>
            </a:r>
            <a:endParaRPr lang="ru-RU" sz="1800" i="1" smtClean="0"/>
          </a:p>
          <a:p>
            <a:pPr eaLnBrk="1" hangingPunct="1">
              <a:lnSpc>
                <a:spcPct val="80000"/>
              </a:lnSpc>
            </a:pPr>
            <a:endParaRPr lang="uk-UA" sz="1400" i="1" smtClean="0"/>
          </a:p>
          <a:p>
            <a:pPr eaLnBrk="1" hangingPunct="1">
              <a:lnSpc>
                <a:spcPct val="80000"/>
              </a:lnSpc>
            </a:pPr>
            <a:endParaRPr lang="uk-UA" sz="1400" i="1" smtClean="0"/>
          </a:p>
          <a:p>
            <a:pPr eaLnBrk="1" hangingPunct="1">
              <a:lnSpc>
                <a:spcPct val="80000"/>
              </a:lnSpc>
              <a:buFontTx/>
              <a:buNone/>
            </a:pPr>
            <a:r>
              <a:rPr lang="uk-UA" sz="1400" smtClean="0"/>
              <a:t>          </a:t>
            </a:r>
            <a:endParaRPr lang="ru-RU" sz="1400" i="1" smtClean="0"/>
          </a:p>
        </p:txBody>
      </p:sp>
      <p:sp>
        <p:nvSpPr>
          <p:cNvPr id="7172" name="Rectangle 6"/>
          <p:cNvSpPr>
            <a:spLocks noGrp="1" noChangeArrowheads="1"/>
          </p:cNvSpPr>
          <p:nvPr>
            <p:ph type="body" sz="half" idx="2"/>
          </p:nvPr>
        </p:nvSpPr>
        <p:spPr>
          <a:gradFill rotWithShape="1">
            <a:gsLst>
              <a:gs pos="0">
                <a:schemeClr val="accent1"/>
              </a:gs>
              <a:gs pos="100000">
                <a:srgbClr val="FFFF99"/>
              </a:gs>
            </a:gsLst>
            <a:lin ang="5400000" scaled="1"/>
          </a:gradFill>
          <a:ln w="38100">
            <a:solidFill>
              <a:schemeClr val="hlink"/>
            </a:solidFill>
          </a:ln>
        </p:spPr>
        <p:txBody>
          <a:bodyPr/>
          <a:lstStyle/>
          <a:p>
            <a:pPr eaLnBrk="1" hangingPunct="1">
              <a:lnSpc>
                <a:spcPct val="80000"/>
              </a:lnSpc>
              <a:buFontTx/>
              <a:buNone/>
            </a:pPr>
            <a:endParaRPr lang="uk-UA" sz="1600" smtClean="0"/>
          </a:p>
          <a:p>
            <a:pPr eaLnBrk="1" hangingPunct="1">
              <a:lnSpc>
                <a:spcPct val="80000"/>
              </a:lnSpc>
              <a:buFontTx/>
              <a:buNone/>
            </a:pPr>
            <a:r>
              <a:rPr lang="uk-UA" sz="1600" smtClean="0"/>
              <a:t>              </a:t>
            </a:r>
            <a:r>
              <a:rPr lang="uk-UA" sz="1400" smtClean="0">
                <a:solidFill>
                  <a:srgbClr val="0000FF"/>
                </a:solidFill>
                <a:latin typeface="Georgia" pitchFamily="18" charset="0"/>
              </a:rPr>
              <a:t>Юну художницю, члена гуртка «Аркасівці», Скидан Катерину вразила розмова Миколи і Ярини про нерівність у коханні. Про це вона  намалювала картину «Зустріч Миколи з Яриною», а пояснює зміст її у вірші</a:t>
            </a:r>
          </a:p>
          <a:p>
            <a:pPr eaLnBrk="1" hangingPunct="1">
              <a:lnSpc>
                <a:spcPct val="80000"/>
              </a:lnSpc>
              <a:buFontTx/>
              <a:buNone/>
            </a:pPr>
            <a:r>
              <a:rPr lang="uk-UA" sz="1400" b="1" i="1" smtClean="0">
                <a:solidFill>
                  <a:srgbClr val="0000FF"/>
                </a:solidFill>
              </a:rPr>
              <a:t>                «Перші почуття до адміральського сина</a:t>
            </a:r>
            <a:r>
              <a:rPr lang="uk-UA" sz="1400" smtClean="0">
                <a:solidFill>
                  <a:srgbClr val="0000FF"/>
                </a:solidFill>
              </a:rPr>
              <a:t>».</a:t>
            </a:r>
            <a:endParaRPr lang="uk-UA" sz="1400" b="1" smtClean="0">
              <a:solidFill>
                <a:srgbClr val="0000FF"/>
              </a:solidFill>
            </a:endParaRPr>
          </a:p>
          <a:p>
            <a:pPr eaLnBrk="1" hangingPunct="1">
              <a:lnSpc>
                <a:spcPct val="80000"/>
              </a:lnSpc>
              <a:buFontTx/>
              <a:buNone/>
            </a:pPr>
            <a:r>
              <a:rPr lang="uk-UA" sz="1400" b="1" smtClean="0">
                <a:solidFill>
                  <a:srgbClr val="0000FF"/>
                </a:solidFill>
              </a:rPr>
              <a:t>            </a:t>
            </a:r>
            <a:endParaRPr lang="uk-UA" sz="1400" i="1" smtClean="0">
              <a:solidFill>
                <a:srgbClr val="0000FF"/>
              </a:solidFill>
            </a:endParaRPr>
          </a:p>
          <a:p>
            <a:pPr eaLnBrk="1" hangingPunct="1">
              <a:lnSpc>
                <a:spcPct val="80000"/>
              </a:lnSpc>
              <a:buFontTx/>
              <a:buNone/>
            </a:pPr>
            <a:r>
              <a:rPr lang="uk-UA" sz="1400" i="1" smtClean="0">
                <a:solidFill>
                  <a:srgbClr val="0000FF"/>
                </a:solidFill>
              </a:rPr>
              <a:t>          ..Натомлене сонце іде небокраєм,</a:t>
            </a:r>
          </a:p>
          <a:p>
            <a:pPr eaLnBrk="1" hangingPunct="1">
              <a:lnSpc>
                <a:spcPct val="80000"/>
              </a:lnSpc>
              <a:buFontTx/>
              <a:buNone/>
            </a:pPr>
            <a:r>
              <a:rPr lang="uk-UA" sz="1400" i="1" smtClean="0">
                <a:solidFill>
                  <a:srgbClr val="0000FF"/>
                </a:solidFill>
              </a:rPr>
              <a:t>        Пливуть хмарки, і квилить чайка…               І степ здається дівчині раєм,</a:t>
            </a:r>
          </a:p>
          <a:p>
            <a:pPr eaLnBrk="1" hangingPunct="1">
              <a:lnSpc>
                <a:spcPct val="80000"/>
              </a:lnSpc>
              <a:buFontTx/>
              <a:buNone/>
            </a:pPr>
            <a:r>
              <a:rPr lang="uk-UA" sz="1400" i="1" smtClean="0">
                <a:solidFill>
                  <a:srgbClr val="0000FF"/>
                </a:solidFill>
              </a:rPr>
              <a:t>         Недалеко над Бугом Богданівка.</a:t>
            </a:r>
          </a:p>
          <a:p>
            <a:pPr eaLnBrk="1" hangingPunct="1">
              <a:lnSpc>
                <a:spcPct val="80000"/>
              </a:lnSpc>
              <a:buFontTx/>
              <a:buNone/>
            </a:pPr>
            <a:r>
              <a:rPr lang="uk-UA" sz="1400" i="1" smtClean="0">
                <a:solidFill>
                  <a:srgbClr val="0000FF"/>
                </a:solidFill>
              </a:rPr>
              <a:t>                   Босонога, з русою косою,</a:t>
            </a:r>
          </a:p>
          <a:p>
            <a:pPr eaLnBrk="1" hangingPunct="1">
              <a:lnSpc>
                <a:spcPct val="80000"/>
              </a:lnSpc>
              <a:buFontTx/>
              <a:buNone/>
            </a:pPr>
            <a:r>
              <a:rPr lang="uk-UA" sz="1400" i="1" smtClean="0">
                <a:solidFill>
                  <a:srgbClr val="0000FF"/>
                </a:solidFill>
              </a:rPr>
              <a:t>                   Йшла втомлена Ярина додому,</a:t>
            </a:r>
          </a:p>
          <a:p>
            <a:pPr eaLnBrk="1" hangingPunct="1">
              <a:lnSpc>
                <a:spcPct val="80000"/>
              </a:lnSpc>
              <a:buFontTx/>
              <a:buNone/>
            </a:pPr>
            <a:r>
              <a:rPr lang="uk-UA" sz="1400" i="1" smtClean="0">
                <a:solidFill>
                  <a:srgbClr val="0000FF"/>
                </a:solidFill>
              </a:rPr>
              <a:t>               Бо вона на ниві – з  першою росою…</a:t>
            </a:r>
          </a:p>
          <a:p>
            <a:pPr eaLnBrk="1" hangingPunct="1">
              <a:lnSpc>
                <a:spcPct val="80000"/>
              </a:lnSpc>
              <a:buFontTx/>
              <a:buNone/>
            </a:pPr>
            <a:r>
              <a:rPr lang="uk-UA" sz="1400" i="1" smtClean="0">
                <a:solidFill>
                  <a:srgbClr val="0000FF"/>
                </a:solidFill>
              </a:rPr>
              <a:t>        Як хочеться заглянути у вічі любому!</a:t>
            </a:r>
          </a:p>
          <a:p>
            <a:pPr eaLnBrk="1" hangingPunct="1">
              <a:lnSpc>
                <a:spcPct val="80000"/>
              </a:lnSpc>
              <a:buFontTx/>
              <a:buNone/>
            </a:pPr>
            <a:r>
              <a:rPr lang="uk-UA" sz="1400" i="1" smtClean="0">
                <a:solidFill>
                  <a:srgbClr val="0000FF"/>
                </a:solidFill>
              </a:rPr>
              <a:t>        «Ой Колю, Колю… Я проста селянка…</a:t>
            </a:r>
            <a:endParaRPr lang="ru-RU" sz="1400" i="1" smtClean="0">
              <a:solidFill>
                <a:srgbClr val="0000FF"/>
              </a:solidFill>
            </a:endParaRPr>
          </a:p>
          <a:p>
            <a:pPr eaLnBrk="1" hangingPunct="1">
              <a:lnSpc>
                <a:spcPct val="80000"/>
              </a:lnSpc>
            </a:pPr>
            <a:endParaRPr lang="ru-RU" sz="1400" smtClean="0">
              <a:solidFill>
                <a:srgbClr val="0000FF"/>
              </a:solidFill>
            </a:endParaRPr>
          </a:p>
        </p:txBody>
      </p:sp>
    </p:spTree>
  </p:cSld>
  <p:clrMapOvr>
    <a:masterClrMapping/>
  </p:clrMapOvr>
  <p:transition spd="slow" advClick="0" advTm="25125">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title"/>
          </p:nvPr>
        </p:nvSpPr>
        <p:spPr/>
        <p:txBody>
          <a:bodyPr/>
          <a:lstStyle/>
          <a:p>
            <a:pPr eaLnBrk="1" hangingPunct="1"/>
            <a:r>
              <a:rPr lang="uk-UA" sz="2400" smtClean="0"/>
              <a:t>Дай, Боже, новим зберегти поколінням</a:t>
            </a:r>
            <a:br>
              <a:rPr lang="uk-UA" sz="2400" smtClean="0"/>
            </a:br>
            <a:r>
              <a:rPr lang="uk-UA" sz="2400" smtClean="0"/>
              <a:t>Легенди, народжені в ріднім краю!</a:t>
            </a:r>
            <a:endParaRPr lang="ru-RU" sz="2400" smtClean="0"/>
          </a:p>
        </p:txBody>
      </p:sp>
      <p:sp>
        <p:nvSpPr>
          <p:cNvPr id="8195" name="Rectangle 9"/>
          <p:cNvSpPr>
            <a:spLocks noGrp="1" noChangeArrowheads="1"/>
          </p:cNvSpPr>
          <p:nvPr>
            <p:ph type="body" sz="half" idx="1"/>
          </p:nvPr>
        </p:nvSpPr>
        <p:spPr>
          <a:xfrm>
            <a:off x="214313" y="1428750"/>
            <a:ext cx="4429125" cy="4625975"/>
          </a:xfrm>
        </p:spPr>
        <p:txBody>
          <a:bodyPr/>
          <a:lstStyle/>
          <a:p>
            <a:pPr algn="ctr" eaLnBrk="1" hangingPunct="1">
              <a:lnSpc>
                <a:spcPct val="80000"/>
              </a:lnSpc>
              <a:buFontTx/>
              <a:buNone/>
            </a:pPr>
            <a:r>
              <a:rPr lang="uk-UA" sz="1600" smtClean="0"/>
              <a:t>..      Образ Миколи Аркаса все більше висвітлюється в усній народній творчості села. Проведене свято до Дня пам’яті Миколи Аркаса «Дорога до храму душі» схвилювало і батьків. Люди старшого покоління, зокрема вчитель Галушко Микола Федорович,  написав слова і музику до «Пісні про рідне село», згадуючи:</a:t>
            </a:r>
          </a:p>
          <a:p>
            <a:pPr algn="ctr" eaLnBrk="1" hangingPunct="1">
              <a:lnSpc>
                <a:spcPct val="80000"/>
              </a:lnSpc>
              <a:buFontTx/>
              <a:buNone/>
            </a:pPr>
            <a:r>
              <a:rPr lang="uk-UA" sz="1600" smtClean="0"/>
              <a:t>        </a:t>
            </a:r>
            <a:r>
              <a:rPr lang="uk-UA" sz="1600" i="1" smtClean="0"/>
              <a:t>...ніжне джерельце, </a:t>
            </a:r>
            <a:r>
              <a:rPr lang="en-US" sz="1600" i="1" smtClean="0"/>
              <a:t>  </a:t>
            </a:r>
            <a:r>
              <a:rPr lang="uk-UA" sz="1600" i="1" smtClean="0"/>
              <a:t>що плекав    Аркас,</a:t>
            </a:r>
          </a:p>
          <a:p>
            <a:pPr algn="ctr" eaLnBrk="1" hangingPunct="1">
              <a:lnSpc>
                <a:spcPct val="80000"/>
              </a:lnSpc>
              <a:buFontTx/>
              <a:buNone/>
            </a:pPr>
            <a:r>
              <a:rPr lang="uk-UA" sz="1600" i="1" smtClean="0"/>
              <a:t>      Від щирого серця з думою про нас…</a:t>
            </a:r>
          </a:p>
          <a:p>
            <a:pPr algn="ctr" eaLnBrk="1" hangingPunct="1">
              <a:lnSpc>
                <a:spcPct val="80000"/>
              </a:lnSpc>
              <a:buFontTx/>
              <a:buNone/>
            </a:pPr>
            <a:r>
              <a:rPr lang="uk-UA" sz="1600" smtClean="0"/>
              <a:t>      Берегиня народної творчості села Андрєєва Т.В. пише поезії про вдячних нащадків Аркаса: </a:t>
            </a:r>
          </a:p>
          <a:p>
            <a:pPr algn="ctr" eaLnBrk="1" hangingPunct="1">
              <a:lnSpc>
                <a:spcPct val="80000"/>
              </a:lnSpc>
              <a:buFontTx/>
              <a:buNone/>
            </a:pPr>
            <a:r>
              <a:rPr lang="uk-UA" sz="1600" i="1" smtClean="0"/>
              <a:t>      Летять роки, усе міняють..У селі Аркаса пам’ятають…</a:t>
            </a:r>
            <a:r>
              <a:rPr lang="uk-UA" sz="1600" smtClean="0"/>
              <a:t> </a:t>
            </a:r>
          </a:p>
          <a:p>
            <a:pPr algn="ctr" eaLnBrk="1" hangingPunct="1">
              <a:lnSpc>
                <a:spcPct val="80000"/>
              </a:lnSpc>
              <a:buFontTx/>
              <a:buNone/>
            </a:pPr>
            <a:r>
              <a:rPr lang="uk-UA" sz="1600" smtClean="0"/>
              <a:t>       Усі христофорівці, від малечі до дорослого люду, знають написану в Христофорівці  М. Галушкою та В. Москаленком «Пісню про рідне село», в якій до душі кожному такі рядки:</a:t>
            </a:r>
          </a:p>
          <a:p>
            <a:pPr algn="ctr" eaLnBrk="1" hangingPunct="1">
              <a:lnSpc>
                <a:spcPct val="80000"/>
              </a:lnSpc>
              <a:buFontTx/>
              <a:buNone/>
            </a:pPr>
            <a:r>
              <a:rPr lang="uk-UA" sz="1600" i="1" smtClean="0"/>
              <a:t>       Аркасівський краю, тебе я кохаю,</a:t>
            </a:r>
          </a:p>
          <a:p>
            <a:pPr algn="ctr" eaLnBrk="1" hangingPunct="1">
              <a:lnSpc>
                <a:spcPct val="80000"/>
              </a:lnSpc>
              <a:buFontTx/>
              <a:buNone/>
            </a:pPr>
            <a:r>
              <a:rPr lang="uk-UA" sz="1600" i="1" smtClean="0"/>
              <a:t>       ти завжди зі мною, де б я не бував …</a:t>
            </a:r>
            <a:endParaRPr lang="ru-RU" sz="1600" i="1" smtClean="0"/>
          </a:p>
        </p:txBody>
      </p:sp>
      <p:pic>
        <p:nvPicPr>
          <p:cNvPr id="8196" name="Picture 13" descr="IMAG0710"/>
          <p:cNvPicPr>
            <a:picLocks noChangeAspect="1" noChangeArrowheads="1"/>
          </p:cNvPicPr>
          <p:nvPr/>
        </p:nvPicPr>
        <p:blipFill>
          <a:blip r:embed="rId2" cstate="print"/>
          <a:srcRect/>
          <a:stretch>
            <a:fillRect/>
          </a:stretch>
        </p:blipFill>
        <p:spPr bwMode="auto">
          <a:xfrm>
            <a:off x="16309975" y="14230350"/>
            <a:ext cx="6669088" cy="5254625"/>
          </a:xfrm>
          <a:prstGeom prst="rect">
            <a:avLst/>
          </a:prstGeom>
          <a:noFill/>
          <a:ln w="9525">
            <a:noFill/>
            <a:miter lim="800000"/>
            <a:headEnd/>
            <a:tailEnd/>
          </a:ln>
        </p:spPr>
      </p:pic>
      <p:pic>
        <p:nvPicPr>
          <p:cNvPr id="8197" name="Picture 14" descr="IMAG0710"/>
          <p:cNvPicPr>
            <a:picLocks noChangeAspect="1" noChangeArrowheads="1"/>
          </p:cNvPicPr>
          <p:nvPr/>
        </p:nvPicPr>
        <p:blipFill>
          <a:blip r:embed="rId2" cstate="print"/>
          <a:srcRect/>
          <a:stretch>
            <a:fillRect/>
          </a:stretch>
        </p:blipFill>
        <p:spPr bwMode="auto">
          <a:xfrm>
            <a:off x="16309975" y="14230350"/>
            <a:ext cx="6669088" cy="5254625"/>
          </a:xfrm>
          <a:prstGeom prst="rect">
            <a:avLst/>
          </a:prstGeom>
          <a:noFill/>
          <a:ln w="9525">
            <a:noFill/>
            <a:miter lim="800000"/>
            <a:headEnd/>
            <a:tailEnd/>
          </a:ln>
        </p:spPr>
      </p:pic>
      <p:pic>
        <p:nvPicPr>
          <p:cNvPr id="7175" name="Picture 17" descr="40459"/>
          <p:cNvPicPr>
            <a:picLocks noChangeAspect="1" noChangeArrowheads="1"/>
          </p:cNvPicPr>
          <p:nvPr/>
        </p:nvPicPr>
        <p:blipFill>
          <a:blip r:embed="rId3" cstate="print"/>
          <a:srcRect/>
          <a:stretch>
            <a:fillRect/>
          </a:stretch>
        </p:blipFill>
        <p:spPr bwMode="auto">
          <a:xfrm>
            <a:off x="4929188" y="1428750"/>
            <a:ext cx="3643312" cy="4851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advClick="0" advTm="25047">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descr="P1010115"/>
          <p:cNvPicPr>
            <a:picLocks noGrp="1" noChangeAspect="1" noChangeArrowheads="1"/>
          </p:cNvPicPr>
          <p:nvPr>
            <p:ph type="title" idx="4294967295"/>
          </p:nvPr>
        </p:nvPicPr>
        <p:blipFill>
          <a:blip r:embed="rId2" cstate="print">
            <a:lum bright="-6000" contrast="12000"/>
          </a:blip>
          <a:srcRect l="9995" r="3387"/>
          <a:stretch>
            <a:fillRect/>
          </a:stretch>
        </p:blipFill>
        <p:spPr>
          <a:xfrm>
            <a:off x="1908175" y="260350"/>
            <a:ext cx="4679950" cy="1143000"/>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219" name="Rectangle 10"/>
          <p:cNvSpPr>
            <a:spLocks noGrp="1" noChangeArrowheads="1"/>
          </p:cNvSpPr>
          <p:nvPr>
            <p:ph type="body" sz="half" idx="4294967295"/>
          </p:nvPr>
        </p:nvSpPr>
        <p:spPr>
          <a:xfrm>
            <a:off x="4714875" y="1785938"/>
            <a:ext cx="4038600" cy="4525962"/>
          </a:xfrm>
          <a:solidFill>
            <a:srgbClr val="B7E7B7"/>
          </a:solidFill>
          <a:ln w="28575">
            <a:solidFill>
              <a:schemeClr val="hlink"/>
            </a:solidFill>
          </a:ln>
        </p:spPr>
        <p:txBody>
          <a:bodyPr/>
          <a:lstStyle/>
          <a:p>
            <a:pPr eaLnBrk="1" hangingPunct="1">
              <a:lnSpc>
                <a:spcPct val="80000"/>
              </a:lnSpc>
              <a:buFontTx/>
              <a:buNone/>
            </a:pPr>
            <a:endParaRPr lang="uk-UA" sz="1400" smtClean="0"/>
          </a:p>
          <a:p>
            <a:pPr eaLnBrk="1" hangingPunct="1">
              <a:lnSpc>
                <a:spcPct val="80000"/>
              </a:lnSpc>
              <a:buFontTx/>
              <a:buNone/>
            </a:pPr>
            <a:r>
              <a:rPr lang="uk-UA" sz="1400" i="1" smtClean="0">
                <a:solidFill>
                  <a:schemeClr val="hlink"/>
                </a:solidFill>
                <a:latin typeface="Georgia" pitchFamily="18" charset="0"/>
              </a:rPr>
              <a:t>                     Скільки витрачено праці! Підготував до друку аж дві збірки, в яких налічувалося 80 пісень. Слухав кобзарів, яких запрошував у свої маєтки, влаштовував концерти для простолюду. Здійснилася його мрія створити таку національну українську оперу, яка б пробуджувала почуття людської душі… Ще на початку 1890-х почалася його праця над оперою «Катерина», лібрето якої за поемою Т.Г.Шевченка склав сам тут, у Христофорівці.  Ввів у дію нову особу – молодого хлопця Андрія Безверхого, який символізує справжнє кохання до Катерини. Композитору боліла доля дівчини, жорстокість життя, людське горе…</a:t>
            </a:r>
          </a:p>
          <a:p>
            <a:pPr eaLnBrk="1" hangingPunct="1">
              <a:lnSpc>
                <a:spcPct val="80000"/>
              </a:lnSpc>
              <a:buFontTx/>
              <a:buNone/>
            </a:pPr>
            <a:r>
              <a:rPr lang="uk-UA" sz="1400" i="1" smtClean="0">
                <a:solidFill>
                  <a:schemeClr val="hlink"/>
                </a:solidFill>
                <a:latin typeface="Georgia" pitchFamily="18" charset="0"/>
              </a:rPr>
              <a:t>              Як тяжко давалася опера! Бо ж не тільки треба написати нотні знаки, а передати велич українського духу,слово Великого Кобзаря, долю народу, сільської дівчини…</a:t>
            </a:r>
            <a:endParaRPr lang="ru-RU" sz="1400" i="1" smtClean="0">
              <a:solidFill>
                <a:schemeClr val="hlink"/>
              </a:solidFill>
              <a:latin typeface="Georgia" pitchFamily="18" charset="0"/>
            </a:endParaRPr>
          </a:p>
        </p:txBody>
      </p:sp>
      <p:sp>
        <p:nvSpPr>
          <p:cNvPr id="9220" name="Text Box 13"/>
          <p:cNvSpPr txBox="1">
            <a:spLocks noChangeArrowheads="1"/>
          </p:cNvSpPr>
          <p:nvPr/>
        </p:nvSpPr>
        <p:spPr bwMode="auto">
          <a:xfrm>
            <a:off x="1500188" y="6357938"/>
            <a:ext cx="2024062" cy="369887"/>
          </a:xfrm>
          <a:prstGeom prst="rect">
            <a:avLst/>
          </a:prstGeom>
          <a:noFill/>
          <a:ln w="9525">
            <a:noFill/>
            <a:miter lim="800000"/>
            <a:headEnd/>
            <a:tailEnd/>
          </a:ln>
        </p:spPr>
        <p:txBody>
          <a:bodyPr wrap="none">
            <a:spAutoFit/>
          </a:bodyPr>
          <a:lstStyle/>
          <a:p>
            <a:r>
              <a:rPr lang="uk-UA" i="1">
                <a:latin typeface="Calibri" pitchFamily="34" charset="0"/>
              </a:rPr>
              <a:t>Худ. В.Москаленко</a:t>
            </a:r>
            <a:endParaRPr lang="ru-RU" i="1">
              <a:latin typeface="Calibri" pitchFamily="34" charset="0"/>
            </a:endParaRPr>
          </a:p>
        </p:txBody>
      </p:sp>
      <p:pic>
        <p:nvPicPr>
          <p:cNvPr id="9221" name="Picture 8" descr="P1010148"/>
          <p:cNvPicPr>
            <a:picLocks noChangeAspect="1" noChangeArrowheads="1"/>
          </p:cNvPicPr>
          <p:nvPr/>
        </p:nvPicPr>
        <p:blipFill>
          <a:blip r:embed="rId3" cstate="print">
            <a:lum bright="-6000" contrast="18000"/>
          </a:blip>
          <a:srcRect l="7150" t="2692" b="5815"/>
          <a:stretch>
            <a:fillRect/>
          </a:stretch>
        </p:blipFill>
        <p:spPr bwMode="auto">
          <a:xfrm>
            <a:off x="785813" y="1785938"/>
            <a:ext cx="3360737" cy="4464050"/>
          </a:xfrm>
          <a:prstGeom prst="rect">
            <a:avLst/>
          </a:prstGeom>
          <a:noFill/>
          <a:ln w="28575">
            <a:solidFill>
              <a:srgbClr val="000000"/>
            </a:solidFill>
            <a:miter lim="800000"/>
            <a:headEnd/>
            <a:tailEnd/>
          </a:ln>
        </p:spPr>
      </p:pic>
    </p:spTree>
  </p:cSld>
  <p:clrMapOvr>
    <a:masterClrMapping/>
  </p:clrMapOvr>
  <p:transition spd="slow" advClick="0" advTm="25625">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descr="Букет"/>
          <p:cNvSpPr>
            <a:spLocks noGrp="1" noChangeArrowheads="1"/>
          </p:cNvSpPr>
          <p:nvPr>
            <p:ph type="title" idx="4294967295"/>
          </p:nvPr>
        </p:nvSpPr>
        <p:spPr>
          <a:blipFill dpi="0" rotWithShape="0">
            <a:blip r:embed="rId2" cstate="print"/>
            <a:srcRect/>
            <a:tile tx="0" ty="0" sx="100000" sy="100000" flip="none" algn="tl"/>
          </a:blipFill>
          <a:ln>
            <a:solidFill>
              <a:schemeClr val="hlink"/>
            </a:solidFill>
          </a:ln>
        </p:spPr>
        <p:txBody>
          <a:bodyPr>
            <a:normAutofit fontScale="90000"/>
          </a:bodyPr>
          <a:lstStyle/>
          <a:p>
            <a:pPr algn="l" eaLnBrk="1" hangingPunct="1">
              <a:defRPr/>
            </a:pPr>
            <a:r>
              <a:rPr lang="uk-UA" sz="3600" i="1" smtClean="0">
                <a:solidFill>
                  <a:srgbClr val="3333FF"/>
                </a:solidFill>
                <a:latin typeface="Times New Roman" pitchFamily="18" charset="0"/>
              </a:rPr>
              <a:t>Поетичний світ Кобзаря</a:t>
            </a:r>
            <a:br>
              <a:rPr lang="uk-UA" sz="3600" i="1" smtClean="0">
                <a:solidFill>
                  <a:srgbClr val="3333FF"/>
                </a:solidFill>
                <a:latin typeface="Times New Roman" pitchFamily="18" charset="0"/>
              </a:rPr>
            </a:br>
            <a:r>
              <a:rPr lang="uk-UA" sz="3600" i="1" smtClean="0">
                <a:solidFill>
                  <a:srgbClr val="3333FF"/>
                </a:solidFill>
                <a:latin typeface="Times New Roman" pitchFamily="18" charset="0"/>
              </a:rPr>
              <a:t>            та музика Миколи  Аркаса</a:t>
            </a:r>
            <a:endParaRPr lang="ru-RU" sz="3600" i="1" smtClean="0">
              <a:solidFill>
                <a:srgbClr val="3333FF"/>
              </a:solidFill>
              <a:latin typeface="Times New Roman" pitchFamily="18" charset="0"/>
            </a:endParaRPr>
          </a:p>
        </p:txBody>
      </p:sp>
      <p:sp>
        <p:nvSpPr>
          <p:cNvPr id="10243" name="Rectangle 3" descr="Водяные капли"/>
          <p:cNvSpPr>
            <a:spLocks noGrp="1" noChangeArrowheads="1"/>
          </p:cNvSpPr>
          <p:nvPr>
            <p:ph type="body" sz="half" idx="4294967295"/>
          </p:nvPr>
        </p:nvSpPr>
        <p:spPr>
          <a:xfrm>
            <a:off x="4643438" y="1628775"/>
            <a:ext cx="4038600" cy="4525963"/>
          </a:xfrm>
          <a:blipFill dpi="0" rotWithShape="1">
            <a:blip r:embed="rId3" cstate="print">
              <a:alphaModFix amt="83000"/>
            </a:blip>
            <a:srcRect/>
            <a:tile tx="0" ty="0" sx="100000" sy="100000" flip="none" algn="tl"/>
          </a:blipFill>
          <a:ln>
            <a:solidFill>
              <a:srgbClr val="3333FF"/>
            </a:solidFill>
          </a:ln>
        </p:spPr>
        <p:txBody>
          <a:bodyPr/>
          <a:lstStyle/>
          <a:p>
            <a:pPr eaLnBrk="1" hangingPunct="1">
              <a:lnSpc>
                <a:spcPct val="70000"/>
              </a:lnSpc>
            </a:pPr>
            <a:endParaRPr lang="uk-UA" sz="1400" smtClean="0"/>
          </a:p>
          <a:p>
            <a:pPr eaLnBrk="1" hangingPunct="1">
              <a:lnSpc>
                <a:spcPct val="70000"/>
              </a:lnSpc>
              <a:buFontTx/>
              <a:buNone/>
            </a:pPr>
            <a:r>
              <a:rPr lang="uk-UA" sz="1400" b="1" i="1" smtClean="0">
                <a:solidFill>
                  <a:srgbClr val="9900CC"/>
                </a:solidFill>
              </a:rPr>
              <a:t>        Громадянське піднесення Шевченкових поезій захоплювали багатьох композиторів. Кохався в поетичному слові Генія і М.Аркас</a:t>
            </a:r>
            <a:r>
              <a:rPr lang="uk-UA" sz="1400" smtClean="0">
                <a:solidFill>
                  <a:srgbClr val="9900CC"/>
                </a:solidFill>
              </a:rPr>
              <a:t>.</a:t>
            </a:r>
          </a:p>
          <a:p>
            <a:pPr eaLnBrk="1" hangingPunct="1">
              <a:lnSpc>
                <a:spcPct val="70000"/>
              </a:lnSpc>
            </a:pPr>
            <a:endParaRPr lang="uk-UA" sz="1400" smtClean="0"/>
          </a:p>
          <a:p>
            <a:pPr eaLnBrk="1" hangingPunct="1">
              <a:lnSpc>
                <a:spcPct val="70000"/>
              </a:lnSpc>
              <a:buFontTx/>
              <a:buNone/>
            </a:pPr>
            <a:r>
              <a:rPr lang="uk-UA" sz="1400" smtClean="0"/>
              <a:t> </a:t>
            </a:r>
            <a:r>
              <a:rPr lang="uk-UA" sz="1400" smtClean="0">
                <a:solidFill>
                  <a:srgbClr val="CC00CC"/>
                </a:solidFill>
              </a:rPr>
              <a:t>          </a:t>
            </a:r>
            <a:r>
              <a:rPr lang="uk-UA" sz="1400" i="1" smtClean="0">
                <a:solidFill>
                  <a:srgbClr val="CC00CC"/>
                </a:solidFill>
              </a:rPr>
              <a:t>Його</a:t>
            </a:r>
            <a:r>
              <a:rPr lang="uk-UA" sz="1400" i="1" smtClean="0"/>
              <a:t> </a:t>
            </a:r>
            <a:r>
              <a:rPr lang="uk-UA" sz="1400" i="1" smtClean="0">
                <a:solidFill>
                  <a:srgbClr val="CC00CC"/>
                </a:solidFill>
              </a:rPr>
              <a:t>“</a:t>
            </a:r>
            <a:r>
              <a:rPr lang="uk-UA" sz="1400" i="1" smtClean="0">
                <a:solidFill>
                  <a:srgbClr val="CC00CC"/>
                </a:solidFill>
                <a:latin typeface="Georgia" pitchFamily="18" charset="0"/>
              </a:rPr>
              <a:t>Катерині”, створеній на основі народної пісенності, судилося стати першою оперою на шевченківський сюжет,і це поставило його в ряди видатних діячів української культури. Від матері з козацького роду Софії Богданович перейняв любов до музики з дитинства.. У студентські роки він записав близько 80 пісень в Херсонській губернії.</a:t>
            </a:r>
          </a:p>
          <a:p>
            <a:pPr eaLnBrk="1" hangingPunct="1">
              <a:lnSpc>
                <a:spcPct val="70000"/>
              </a:lnSpc>
              <a:buFontTx/>
              <a:buNone/>
            </a:pPr>
            <a:r>
              <a:rPr lang="uk-UA" sz="1400" i="1" smtClean="0">
                <a:solidFill>
                  <a:srgbClr val="CC00CC"/>
                </a:solidFill>
                <a:latin typeface="Georgia" pitchFamily="18" charset="0"/>
              </a:rPr>
              <a:t>            Микола Аркас залишився у пам*яті селян Христофорівки як людина проста  та невибаглива. За свідченням старожилів села( Голуб В., Матвієнко Г.) він, закоханий у талант  Тараса Шевченка,  вечорами влаштовував читання “Кобзаря”, багато творів якого знав напам *ять. Особливо цікавила жіноча доля.</a:t>
            </a:r>
            <a:endParaRPr lang="ru-RU" sz="1400" i="1" smtClean="0">
              <a:solidFill>
                <a:srgbClr val="CC00CC"/>
              </a:solidFill>
              <a:latin typeface="Georgia" pitchFamily="18" charset="0"/>
            </a:endParaRPr>
          </a:p>
        </p:txBody>
      </p:sp>
      <p:pic>
        <p:nvPicPr>
          <p:cNvPr id="10244" name="Picture 8" descr="Фото0380"/>
          <p:cNvPicPr>
            <a:picLocks noGrp="1" noChangeAspect="1" noChangeArrowheads="1"/>
          </p:cNvPicPr>
          <p:nvPr>
            <p:ph sz="half" idx="4294967295"/>
          </p:nvPr>
        </p:nvPicPr>
        <p:blipFill>
          <a:blip r:embed="rId4" cstate="print"/>
          <a:srcRect/>
          <a:stretch>
            <a:fillRect/>
          </a:stretch>
        </p:blipFill>
        <p:spPr>
          <a:xfrm>
            <a:off x="755650" y="1628775"/>
            <a:ext cx="3394075" cy="4525963"/>
          </a:xfrm>
          <a:ln>
            <a:solidFill>
              <a:srgbClr val="CC3399"/>
            </a:solidFill>
          </a:ln>
        </p:spPr>
      </p:pic>
    </p:spTree>
  </p:cSld>
  <p:clrMapOvr>
    <a:masterClrMapping/>
  </p:clrMapOvr>
  <p:transition spd="slow" advClick="0" advTm="29781">
    <p:strips dir="rd"/>
  </p:transition>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438</TotalTime>
  <Words>1447</Words>
  <Application>Microsoft Office PowerPoint</Application>
  <PresentationFormat>Экран (4:3)</PresentationFormat>
  <Paragraphs>84</Paragraphs>
  <Slides>19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Arial</vt:lpstr>
      <vt:lpstr>Calibri</vt:lpstr>
      <vt:lpstr>Georgia</vt:lpstr>
      <vt:lpstr>Times New Roman</vt:lpstr>
      <vt:lpstr>Arial Narrow</vt:lpstr>
      <vt:lpstr>Оформление по умолчанию</vt:lpstr>
      <vt:lpstr>Берегиня Аркасівської спадщини Погорєлова Валентина Сергіївна- учитель української мови та літератури, керівник літературно- краєзнавчого гуртка «Аркасівці». Спеціаліст вищої категорії, учитель- методист. Нагороджена Грамотами обласного управління, районного відділу освіти, районної та обласної ради</vt:lpstr>
      <vt:lpstr>Аркасіана Христофорівки</vt:lpstr>
      <vt:lpstr>Урок літератури рідного краю “Поетичний світ Кобзаря та музика Миколи Аркаса.” Зустріч  у сільському краєзнавчому музеї. Портрет М.Аркаса</vt:lpstr>
      <vt:lpstr>Твори письменників рідного краю,  Лауреатів обласної культурологічної премії імені Миколи Аркаса - цілюще джерело духовності</vt:lpstr>
      <vt:lpstr>…Материзні Миколи Аркаса - з тихою і ніжною прихильністю…                                       Віктор Жадько</vt:lpstr>
      <vt:lpstr>Аркасівці про Миколу Аркаса</vt:lpstr>
      <vt:lpstr>Дай, Боже, новим зберегти поколінням Легенди, народжені в ріднім краю!</vt:lpstr>
      <vt:lpstr>Слайд 8</vt:lpstr>
      <vt:lpstr>Поетичний світ Кобзаря             та музика Миколи  Аркаса</vt:lpstr>
      <vt:lpstr>Аркасова музика - Шевченкова душа</vt:lpstr>
      <vt:lpstr>Христофорівська школа, побудована на фундаменті маєтку М.Аркаса. 60-70 роки</vt:lpstr>
      <vt:lpstr>Слайд 12</vt:lpstr>
      <vt:lpstr>Слайд 13</vt:lpstr>
      <vt:lpstr>Слайд 14</vt:lpstr>
      <vt:lpstr>Слайд 15</vt:lpstr>
      <vt:lpstr>Слайд 16</vt:lpstr>
      <vt:lpstr>Слайд 17</vt:lpstr>
      <vt:lpstr>Слайд 18</vt:lpstr>
      <vt:lpstr>Слайд 19</vt:lpstr>
    </vt:vector>
  </TitlesOfParts>
  <Company>XTreme.ws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XTreme.ws</dc:creator>
  <cp:lastModifiedBy>Користувач Windows</cp:lastModifiedBy>
  <cp:revision>48</cp:revision>
  <dcterms:created xsi:type="dcterms:W3CDTF">2014-11-01T13:40:10Z</dcterms:created>
  <dcterms:modified xsi:type="dcterms:W3CDTF">2019-04-15T08:46:01Z</dcterms:modified>
</cp:coreProperties>
</file>